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handoutMasterIdLst>
    <p:handoutMasterId r:id="rId20"/>
  </p:handoutMasterIdLst>
  <p:sldIdLst>
    <p:sldId id="2147140411" r:id="rId5"/>
    <p:sldId id="2147140442" r:id="rId6"/>
    <p:sldId id="2147140427" r:id="rId7"/>
    <p:sldId id="2147140451" r:id="rId8"/>
    <p:sldId id="2147140443" r:id="rId9"/>
    <p:sldId id="2147140394" r:id="rId10"/>
    <p:sldId id="2147140445" r:id="rId11"/>
    <p:sldId id="2147140449" r:id="rId12"/>
    <p:sldId id="2147140446" r:id="rId13"/>
    <p:sldId id="2147140444" r:id="rId14"/>
    <p:sldId id="2147140447" r:id="rId15"/>
    <p:sldId id="2147140452" r:id="rId16"/>
    <p:sldId id="2147140453" r:id="rId17"/>
    <p:sldId id="2147140450"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5BA906-B677-4ED9-B365-ED690E2CB720}">
          <p14:sldIdLst>
            <p14:sldId id="2147140411"/>
            <p14:sldId id="2147140442"/>
            <p14:sldId id="2147140427"/>
            <p14:sldId id="2147140451"/>
            <p14:sldId id="2147140443"/>
            <p14:sldId id="2147140394"/>
            <p14:sldId id="2147140445"/>
            <p14:sldId id="2147140449"/>
            <p14:sldId id="2147140446"/>
            <p14:sldId id="2147140444"/>
            <p14:sldId id="2147140447"/>
            <p14:sldId id="2147140452"/>
            <p14:sldId id="2147140453"/>
            <p14:sldId id="21471404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12BB9-A5CF-D335-3301-776C81AF3ABE}" name="Lachlan Vass" initials="LV" userId="S::lachlan.vass@e61.in::3865f71c-c396-40c5-8390-2fc8d944de27" providerId="AD"/>
  <p188:author id="{34CD6AE3-4402-C73C-3D6D-D595530990B9}" name="Jack Buckley" initials="JB" userId="S::jack.buckley@e61.in::28ddcf48-0b29-47ef-8181-0ce27c074e2e" providerId="AD"/>
  <p188:author id="{71CA22F3-774C-2056-8AF6-7BA1CB40250A}" name="Sinn, Joshua" initials="SJ" userId="S::joshua.sinn@accenture.com::611c4376-2cbd-4772-b570-fe288a3c2a7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7AB"/>
    <a:srgbClr val="004F54"/>
    <a:srgbClr val="206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0" autoAdjust="0"/>
    <p:restoredTop sz="94694"/>
  </p:normalViewPr>
  <p:slideViewPr>
    <p:cSldViewPr snapToGrid="0">
      <p:cViewPr varScale="1">
        <p:scale>
          <a:sx n="153" d="100"/>
          <a:sy n="153" d="100"/>
        </p:scale>
        <p:origin x="220" y="1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9F452D-FA17-885C-CC89-0DC68658B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B9CDAA-6A69-3DFF-BE4E-6602CC25B0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87968-E7C3-4FA2-86D7-7CFDDCA2896A}" type="datetimeFigureOut">
              <a:rPr lang="en-US" smtClean="0"/>
              <a:t>11/7/2025</a:t>
            </a:fld>
            <a:endParaRPr lang="en-US"/>
          </a:p>
        </p:txBody>
      </p:sp>
      <p:sp>
        <p:nvSpPr>
          <p:cNvPr id="4" name="Footer Placeholder 3">
            <a:extLst>
              <a:ext uri="{FF2B5EF4-FFF2-40B4-BE49-F238E27FC236}">
                <a16:creationId xmlns:a16="http://schemas.microsoft.com/office/drawing/2014/main" id="{A60F01E9-DBAA-1EA2-4D9A-7E77B5DFA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DBB76F-B80E-EE0E-9F0D-2AC6378957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08A632-F1EE-40DC-8EB4-831F2F70E759}" type="slidenum">
              <a:rPr lang="en-US" smtClean="0"/>
              <a:t>‹#›</a:t>
            </a:fld>
            <a:endParaRPr lang="en-US"/>
          </a:p>
        </p:txBody>
      </p:sp>
    </p:spTree>
    <p:extLst>
      <p:ext uri="{BB962C8B-B14F-4D97-AF65-F5344CB8AC3E}">
        <p14:creationId xmlns:p14="http://schemas.microsoft.com/office/powerpoint/2010/main" val="340407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6A7BE-E113-476D-8DE0-A6138461ACE1}"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F2214-1F6F-4D6B-854F-093941A8F696}" type="slidenum">
              <a:rPr lang="en-US" smtClean="0"/>
              <a:t>‹#›</a:t>
            </a:fld>
            <a:endParaRPr lang="en-US"/>
          </a:p>
        </p:txBody>
      </p:sp>
    </p:spTree>
    <p:extLst>
      <p:ext uri="{BB962C8B-B14F-4D97-AF65-F5344CB8AC3E}">
        <p14:creationId xmlns:p14="http://schemas.microsoft.com/office/powerpoint/2010/main" val="330811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cker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83544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cker Alt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8326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cker Alt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7458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cker Alt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dirty="0">
                <a:solidFill>
                  <a:schemeClr val="tx1"/>
                </a:solidFill>
                <a:latin typeface="+mj-lt"/>
                <a:cs typeface="Arial" panose="020B0604020202020204" pitchFamily="34" charset="0"/>
              </a:rPr>
              <a:t>Appendix</a:t>
            </a: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153817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cker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6462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cker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64038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cker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641323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cker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1817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cker Alt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2995420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cker Alt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30912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cker Alt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76870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cker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6630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cker Alt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97536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op Left">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9" name="Rectangle 8">
            <a:extLst>
              <a:ext uri="{FF2B5EF4-FFF2-40B4-BE49-F238E27FC236}">
                <a16:creationId xmlns:a16="http://schemas.microsoft.com/office/drawing/2014/main" id="{2CCB03E8-089D-0ACD-1D05-C59964D50E2F}"/>
              </a:ext>
            </a:extLst>
          </p:cNvPr>
          <p:cNvSpPr/>
          <p:nvPr userDrawn="1"/>
        </p:nvSpPr>
        <p:spPr>
          <a:xfrm>
            <a:off x="0" y="35076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3" name="Text Placeholder 12">
            <a:extLst>
              <a:ext uri="{FF2B5EF4-FFF2-40B4-BE49-F238E27FC236}">
                <a16:creationId xmlns:a16="http://schemas.microsoft.com/office/drawing/2014/main" id="{42143CB0-80E3-8AB0-053D-E52E19E92F6F}"/>
              </a:ext>
            </a:extLst>
          </p:cNvPr>
          <p:cNvSpPr>
            <a:spLocks noGrp="1"/>
          </p:cNvSpPr>
          <p:nvPr>
            <p:ph type="body" sz="quarter" idx="12" hasCustomPrompt="1"/>
          </p:nvPr>
        </p:nvSpPr>
        <p:spPr>
          <a:xfrm>
            <a:off x="-199" y="26127"/>
            <a:ext cx="1980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200" smtClean="0">
                <a:solidFill>
                  <a:schemeClr val="tx1"/>
                </a:solidFill>
                <a:latin typeface="+mj-lt"/>
                <a:ea typeface="+mn-ea"/>
              </a:defRPr>
            </a:lvl1pPr>
            <a:lvl2pPr>
              <a:defRPr lang="en-US" sz="1800" smtClean="0">
                <a:solidFill>
                  <a:schemeClr val="lt1"/>
                </a:solidFill>
                <a:ea typeface="+mn-ea"/>
                <a:cs typeface="+mn-cs"/>
              </a:defRPr>
            </a:lvl2pPr>
            <a:lvl3pPr>
              <a:defRPr lang="en-US" sz="1800" smtClean="0">
                <a:solidFill>
                  <a:schemeClr val="lt1"/>
                </a:solidFill>
                <a:ea typeface="+mn-ea"/>
                <a:cs typeface="+mn-cs"/>
              </a:defRPr>
            </a:lvl3pPr>
            <a:lvl4pPr>
              <a:defRPr lang="en-US" sz="1800" smtClean="0">
                <a:solidFill>
                  <a:schemeClr val="lt1"/>
                </a:solidFill>
                <a:ea typeface="+mn-ea"/>
                <a:cs typeface="+mn-cs"/>
              </a:defRPr>
            </a:lvl4pPr>
            <a:lvl5pPr>
              <a:defRPr lang="en-AU" sz="1800">
                <a:solidFill>
                  <a:schemeClr val="lt1"/>
                </a:solidFill>
                <a:ea typeface="+mn-ea"/>
                <a:cs typeface="+mn-cs"/>
              </a:defRPr>
            </a:lvl5pPr>
          </a:lstStyle>
          <a:p>
            <a:pPr lvl="0" defTabSz="914400" latinLnBrk="0"/>
            <a:r>
              <a:rPr lang="en-US"/>
              <a:t>Section name here</a:t>
            </a:r>
            <a:endParaRPr lang="en-AU"/>
          </a:p>
        </p:txBody>
      </p:sp>
    </p:spTree>
    <p:extLst>
      <p:ext uri="{BB962C8B-B14F-4D97-AF65-F5344CB8AC3E}">
        <p14:creationId xmlns:p14="http://schemas.microsoft.com/office/powerpoint/2010/main" val="3727668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842674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F090DBB-DBAB-499B-B31E-9C5FEBA1D20C}"/>
              </a:ext>
            </a:extLst>
          </p:cNvPr>
          <p:cNvGraphicFramePr>
            <a:graphicFrameLocks noChangeAspect="1"/>
          </p:cNvGraphicFramePr>
          <p:nvPr userDrawn="1">
            <p:custDataLst>
              <p:tags r:id="rId1"/>
            </p:custDataLst>
            <p:extLst>
              <p:ext uri="{D42A27DB-BD31-4B8C-83A1-F6EECF244321}">
                <p14:modId xmlns:p14="http://schemas.microsoft.com/office/powerpoint/2010/main" val="2460769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10" name="Object 9" hidden="1">
                        <a:extLst>
                          <a:ext uri="{FF2B5EF4-FFF2-40B4-BE49-F238E27FC236}">
                            <a16:creationId xmlns:a16="http://schemas.microsoft.com/office/drawing/2014/main" id="{EF090DBB-DBAB-499B-B31E-9C5FEBA1D2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 name="Rectangle 28">
            <a:extLst>
              <a:ext uri="{FF2B5EF4-FFF2-40B4-BE49-F238E27FC236}">
                <a16:creationId xmlns:a16="http://schemas.microsoft.com/office/drawing/2014/main" id="{2AED96BB-361A-4F3E-A7CB-D1560FDE9F2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CD3CA51-1D19-4ADC-908F-13F64C03CB28}"/>
              </a:ext>
            </a:extLst>
          </p:cNvPr>
          <p:cNvSpPr>
            <a:spLocks noGrp="1"/>
          </p:cNvSpPr>
          <p:nvPr>
            <p:ph type="ctrTitle" hasCustomPrompt="1"/>
          </p:nvPr>
        </p:nvSpPr>
        <p:spPr>
          <a:xfrm>
            <a:off x="7207417" y="3925156"/>
            <a:ext cx="4698834" cy="1181862"/>
          </a:xfrm>
          <a:prstGeom prst="rect">
            <a:avLst/>
          </a:prstGeom>
        </p:spPr>
        <p:txBody>
          <a:bodyPr vert="horz" wrap="square" lIns="0" tIns="0" rIns="0" bIns="0" anchor="b">
            <a:spAutoFit/>
          </a:bodyPr>
          <a:lstStyle>
            <a:lvl1pPr algn="ctr">
              <a:defRPr sz="3200">
                <a:solidFill>
                  <a:schemeClr val="tx1">
                    <a:lumMod val="50000"/>
                    <a:lumOff val="50000"/>
                  </a:schemeClr>
                </a:solidFill>
              </a:defRPr>
            </a:lvl1pPr>
          </a:lstStyle>
          <a:p>
            <a:r>
              <a:rPr lang="en-US"/>
              <a:t>Place presentation title here in sentence case, max 3 lines </a:t>
            </a:r>
          </a:p>
        </p:txBody>
      </p:sp>
      <p:pic>
        <p:nvPicPr>
          <p:cNvPr id="7" name="Picture 6">
            <a:extLst>
              <a:ext uri="{FF2B5EF4-FFF2-40B4-BE49-F238E27FC236}">
                <a16:creationId xmlns:a16="http://schemas.microsoft.com/office/drawing/2014/main" id="{762FDB2B-16C1-4564-B415-DBBBCF0037B4}"/>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3811" y="1475802"/>
            <a:ext cx="2726046" cy="1953198"/>
          </a:xfrm>
          <a:prstGeom prst="rect">
            <a:avLst/>
          </a:prstGeom>
        </p:spPr>
      </p:pic>
      <p:sp>
        <p:nvSpPr>
          <p:cNvPr id="26" name="Text Placeholder 25">
            <a:extLst>
              <a:ext uri="{FF2B5EF4-FFF2-40B4-BE49-F238E27FC236}">
                <a16:creationId xmlns:a16="http://schemas.microsoft.com/office/drawing/2014/main" id="{44C01ECE-843C-4618-8C3A-082A62CB3D44}"/>
              </a:ext>
            </a:extLst>
          </p:cNvPr>
          <p:cNvSpPr>
            <a:spLocks noGrp="1"/>
          </p:cNvSpPr>
          <p:nvPr>
            <p:ph type="body" sz="quarter" idx="10" hasCustomPrompt="1"/>
          </p:nvPr>
        </p:nvSpPr>
        <p:spPr>
          <a:xfrm>
            <a:off x="7207417" y="5334153"/>
            <a:ext cx="4698834" cy="307777"/>
          </a:xfrm>
          <a:prstGeom prst="rect">
            <a:avLst/>
          </a:prstGeom>
        </p:spPr>
        <p:txBody>
          <a:bodyPr wrap="square" lIns="0" tIns="0" rIns="0" bIns="0">
            <a:spAutoFit/>
          </a:bodyPr>
          <a:lstStyle>
            <a:lvl1pPr marL="0" indent="0" algn="ctr">
              <a:buNone/>
              <a:defRPr sz="2000">
                <a:solidFill>
                  <a:schemeClr val="tx1">
                    <a:lumMod val="50000"/>
                    <a:lumOff val="50000"/>
                  </a:schemeClr>
                </a:solidFill>
              </a:defRPr>
            </a:lvl1pPr>
            <a:lvl2pPr marL="457206" indent="0">
              <a:buNone/>
              <a:defRPr/>
            </a:lvl2pPr>
            <a:lvl3pPr marL="914411" indent="0">
              <a:buNone/>
              <a:defRPr/>
            </a:lvl3pPr>
            <a:lvl4pPr marL="1371617" indent="0">
              <a:buNone/>
              <a:defRPr/>
            </a:lvl4pPr>
            <a:lvl5pPr marL="1828823" indent="0">
              <a:buNone/>
              <a:defRPr/>
            </a:lvl5pPr>
          </a:lstStyle>
          <a:p>
            <a:pPr lvl="0"/>
            <a:r>
              <a:rPr lang="en-US"/>
              <a:t>Event title – event date</a:t>
            </a:r>
          </a:p>
        </p:txBody>
      </p:sp>
      <p:sp>
        <p:nvSpPr>
          <p:cNvPr id="3" name="Picture Placeholder 7">
            <a:extLst>
              <a:ext uri="{FF2B5EF4-FFF2-40B4-BE49-F238E27FC236}">
                <a16:creationId xmlns:a16="http://schemas.microsoft.com/office/drawing/2014/main" id="{9F417C3A-BBD1-0EAC-6A37-12CE6587C5B9}"/>
              </a:ext>
            </a:extLst>
          </p:cNvPr>
          <p:cNvSpPr>
            <a:spLocks noGrp="1"/>
          </p:cNvSpPr>
          <p:nvPr>
            <p:ph type="pic" sz="quarter" idx="11" hasCustomPrompt="1"/>
          </p:nvPr>
        </p:nvSpPr>
        <p:spPr>
          <a:xfrm>
            <a:off x="1" y="0"/>
            <a:ext cx="6921666" cy="6858000"/>
          </a:xfrm>
          <a:prstGeom prst="rect">
            <a:avLst/>
          </a:prstGeom>
          <a:noFill/>
        </p:spPr>
        <p:txBody>
          <a:bodyPr anchor="ctr"/>
          <a:lstStyle>
            <a:lvl1pPr algn="ctr">
              <a:defRPr sz="3200"/>
            </a:lvl1pPr>
          </a:lstStyle>
          <a:p>
            <a:r>
              <a:rPr lang="en-US"/>
              <a:t>Insert image </a:t>
            </a:r>
          </a:p>
          <a:p>
            <a:r>
              <a:rPr lang="en-US"/>
              <a:t>(try: https://unsplash.com/)</a:t>
            </a:r>
          </a:p>
        </p:txBody>
      </p:sp>
    </p:spTree>
    <p:extLst>
      <p:ext uri="{BB962C8B-B14F-4D97-AF65-F5344CB8AC3E}">
        <p14:creationId xmlns:p14="http://schemas.microsoft.com/office/powerpoint/2010/main" val="2210043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bg2"/>
                </a:solidFill>
                <a:latin typeface="GT Sectra Fine" panose="00000500000000000000" pitchFamily="50" charset="0"/>
              </a:defRPr>
            </a:lvl1pPr>
            <a:lvl2pPr marL="0" indent="0">
              <a:buNone/>
              <a:defRPr sz="1801"/>
            </a:lvl2pPr>
            <a:lvl3pPr marL="228604">
              <a:buFont typeface="Arial" panose="020B0604020202020204" pitchFamily="34" charset="0"/>
              <a:buChar char="•"/>
              <a:defRPr sz="1801"/>
            </a:lvl3pPr>
            <a:lvl4pPr marL="457206">
              <a:buFont typeface="System Font"/>
              <a:buChar char="–"/>
              <a:defRPr sz="1600"/>
            </a:lvl4pPr>
            <a:lvl5pPr marL="685809">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2" cy="810399"/>
          </a:xfrm>
          <a:prstGeom prst="rect">
            <a:avLst/>
          </a:prstGeo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284358"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284358"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284358"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284358"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284358"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284358"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284358"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284358"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a:cxnSpLocks/>
          </p:cNvCxnSpPr>
          <p:nvPr userDrawn="1"/>
        </p:nvCxnSpPr>
        <p:spPr>
          <a:xfrm>
            <a:off x="4045241" y="1371601"/>
            <a:ext cx="0" cy="3332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195094"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195094"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195094"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195094"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195094"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195094"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195094"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195094"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4">
              <a:spcAft>
                <a:spcPts val="1200"/>
              </a:spcAft>
            </a:pPr>
            <a:endParaRPr lang="en-US" sz="1801" noProof="0"/>
          </a:p>
        </p:txBody>
      </p:sp>
    </p:spTree>
    <p:extLst>
      <p:ext uri="{BB962C8B-B14F-4D97-AF65-F5344CB8AC3E}">
        <p14:creationId xmlns:p14="http://schemas.microsoft.com/office/powerpoint/2010/main" val="275829920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8A76DE-ECA0-60F4-575C-02C4077408B5}"/>
              </a:ext>
            </a:extLst>
          </p:cNvPr>
          <p:cNvGraphicFramePr>
            <a:graphicFrameLocks noChangeAspect="1"/>
          </p:cNvGraphicFramePr>
          <p:nvPr userDrawn="1">
            <p:custDataLst>
              <p:tags r:id="rId1"/>
            </p:custDataLst>
            <p:extLst>
              <p:ext uri="{D42A27DB-BD31-4B8C-83A1-F6EECF244321}">
                <p14:modId xmlns:p14="http://schemas.microsoft.com/office/powerpoint/2010/main" val="310925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D8A76DE-ECA0-60F4-575C-02C4077408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F7B9E7BD-B7D1-FF01-F546-0CADB6C2F4CC}"/>
              </a:ext>
            </a:extLst>
          </p:cNvPr>
          <p:cNvSpPr>
            <a:spLocks noGrp="1"/>
          </p:cNvSpPr>
          <p:nvPr>
            <p:ph type="body" sz="quarter" idx="10" hasCustomPrompt="1"/>
          </p:nvPr>
        </p:nvSpPr>
        <p:spPr>
          <a:xfrm>
            <a:off x="1225550" y="2909333"/>
            <a:ext cx="9389031" cy="1039334"/>
          </a:xfrm>
          <a:prstGeom prst="rect">
            <a:avLst/>
          </a:prstGeom>
        </p:spPr>
        <p:txBody>
          <a:bodyPr anchor="ctr"/>
          <a:lstStyle>
            <a:lvl1pPr>
              <a:defRPr sz="3200" b="1"/>
            </a:lvl1pPr>
          </a:lstStyle>
          <a:p>
            <a:pPr lvl="0"/>
            <a:r>
              <a:rPr lang="en-US"/>
              <a:t>## - Place section title here in sentence case, max 2 lines </a:t>
            </a:r>
          </a:p>
        </p:txBody>
      </p:sp>
    </p:spTree>
    <p:extLst>
      <p:ext uri="{BB962C8B-B14F-4D97-AF65-F5344CB8AC3E}">
        <p14:creationId xmlns:p14="http://schemas.microsoft.com/office/powerpoint/2010/main" val="60944569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cker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9267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cker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12791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cker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60692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cker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tx1"/>
                </a:solidFill>
                <a:latin typeface="+mj-lt"/>
                <a:cs typeface="Arial" panose="020B0604020202020204" pitchFamily="34" charset="0"/>
              </a:rPr>
              <a:t>Appendix</a:t>
            </a:r>
            <a:endParaRPr lang="en-AU" sz="1200" dirty="0">
              <a:solidFill>
                <a:schemeClr val="tx1"/>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827969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cker Alt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92251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cker Alt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52635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ker Alt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07999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E4D4F-8CCC-404C-840E-8A45E07645C2}"/>
              </a:ext>
            </a:extLst>
          </p:cNvPr>
          <p:cNvGraphicFramePr>
            <a:graphicFrameLocks noChangeAspect="1"/>
          </p:cNvGraphicFramePr>
          <p:nvPr userDrawn="1">
            <p:custDataLst>
              <p:tags r:id="rId27"/>
            </p:custDataLst>
            <p:extLst>
              <p:ext uri="{D42A27DB-BD31-4B8C-83A1-F6EECF244321}">
                <p14:modId xmlns:p14="http://schemas.microsoft.com/office/powerpoint/2010/main" val="105608378"/>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Slide" r:id="rId29" imgW="395" imgH="394" progId="TCLayout.ActiveDocument.1">
                  <p:embed/>
                </p:oleObj>
              </mc:Choice>
              <mc:Fallback>
                <p:oleObj name="think-cell Slide" r:id="rId29" imgW="395" imgH="394" progId="TCLayout.ActiveDocument.1">
                  <p:embed/>
                  <p:pic>
                    <p:nvPicPr>
                      <p:cNvPr id="5" name="Object 4" hidden="1">
                        <a:extLst>
                          <a:ext uri="{FF2B5EF4-FFF2-40B4-BE49-F238E27FC236}">
                            <a16:creationId xmlns:a16="http://schemas.microsoft.com/office/drawing/2014/main" id="{DBCE4D4F-8CCC-404C-840E-8A45E07645C2}"/>
                          </a:ext>
                        </a:extLst>
                      </p:cNvPr>
                      <p:cNvPicPr/>
                      <p:nvPr/>
                    </p:nvPicPr>
                    <p:blipFill>
                      <a:blip r:embed="rId30"/>
                      <a:stretch>
                        <a:fillRect/>
                      </a:stretch>
                    </p:blipFill>
                    <p:spPr>
                      <a:xfrm>
                        <a:off x="1588" y="1587"/>
                        <a:ext cx="1589"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4AAB9D-85C6-43AB-8696-D55AD6DDE24E}"/>
              </a:ext>
            </a:extLst>
          </p:cNvPr>
          <p:cNvSpPr/>
          <p:nvPr userDrawn="1">
            <p:custDataLst>
              <p:tags r:id="rId28"/>
            </p:custDataLst>
          </p:nvPr>
        </p:nvSpPr>
        <p:spPr>
          <a:xfrm>
            <a:off x="0" y="1"/>
            <a:ext cx="158812" cy="158713"/>
          </a:xfrm>
          <a:prstGeom prst="rect">
            <a:avLst/>
          </a:prstGeom>
          <a:solidFill>
            <a:schemeClr val="accent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marL="0" lvl="0" indent="0" algn="ctr"/>
            <a:endParaRPr lang="en-US" sz="3598" b="1" i="0" baseline="0">
              <a:solidFill>
                <a:schemeClr val="bg1"/>
              </a:solidFill>
              <a:latin typeface="Graphik" panose="020B0503030202060203" pitchFamily="34" charset="0"/>
              <a:cs typeface="Arial" panose="020B0604020202020204" pitchFamily="34" charset="0"/>
              <a:sym typeface="Graphik" panose="020B0503030202060203" pitchFamily="34" charset="0"/>
            </a:endParaRPr>
          </a:p>
        </p:txBody>
      </p:sp>
      <p:sp>
        <p:nvSpPr>
          <p:cNvPr id="8" name="Slide Number Placeholder 9">
            <a:extLst>
              <a:ext uri="{FF2B5EF4-FFF2-40B4-BE49-F238E27FC236}">
                <a16:creationId xmlns:a16="http://schemas.microsoft.com/office/drawing/2014/main" id="{E029236F-8D4F-46BA-A33A-11E2F113A78C}"/>
              </a:ext>
            </a:extLst>
          </p:cNvPr>
          <p:cNvSpPr>
            <a:spLocks noGrp="1"/>
          </p:cNvSpPr>
          <p:nvPr>
            <p:ph type="sldNum" sz="quarter" idx="4"/>
          </p:nvPr>
        </p:nvSpPr>
        <p:spPr>
          <a:xfrm flipH="1">
            <a:off x="10946922" y="6401006"/>
            <a:ext cx="561476" cy="273402"/>
          </a:xfrm>
          <a:prstGeom prst="rect">
            <a:avLst/>
          </a:prstGeom>
        </p:spPr>
        <p:txBody>
          <a:bodyPr tIns="0" bIns="0" anchor="b"/>
          <a:lstStyle>
            <a:lvl1pPr algn="l">
              <a:defRPr sz="1001" b="0">
                <a:solidFill>
                  <a:schemeClr val="tx1"/>
                </a:solidFill>
                <a:latin typeface="+mj-lt"/>
              </a:defRPr>
            </a:lvl1pPr>
          </a:lstStyle>
          <a:p>
            <a:fld id="{4F9AC08D-23A9-440E-BCB9-AA1E9877CC38}" type="slidenum">
              <a:rPr lang="en-US" smtClean="0"/>
              <a:pPr/>
              <a:t>‹#›</a:t>
            </a:fld>
            <a:endParaRPr lang="en-US"/>
          </a:p>
        </p:txBody>
      </p:sp>
      <p:sp>
        <p:nvSpPr>
          <p:cNvPr id="10" name="Footer Placeholder 6">
            <a:extLst>
              <a:ext uri="{FF2B5EF4-FFF2-40B4-BE49-F238E27FC236}">
                <a16:creationId xmlns:a16="http://schemas.microsoft.com/office/drawing/2014/main" id="{37E62055-3E0F-4EBB-A962-F9600119E4DA}"/>
              </a:ext>
            </a:extLst>
          </p:cNvPr>
          <p:cNvSpPr>
            <a:spLocks noGrp="1"/>
          </p:cNvSpPr>
          <p:nvPr>
            <p:ph type="ftr" sz="quarter" idx="3"/>
          </p:nvPr>
        </p:nvSpPr>
        <p:spPr>
          <a:xfrm>
            <a:off x="355739" y="6402651"/>
            <a:ext cx="3733634" cy="270112"/>
          </a:xfrm>
          <a:prstGeom prst="rect">
            <a:avLst/>
          </a:prstGeom>
        </p:spPr>
        <p:txBody>
          <a:bodyPr tIns="0" bIns="0" anchor="ctr"/>
          <a:lstStyle>
            <a:lvl1pPr algn="l">
              <a:defRPr sz="800">
                <a:solidFill>
                  <a:schemeClr val="tx1">
                    <a:alpha val="50000"/>
                  </a:schemeClr>
                </a:solidFill>
                <a:latin typeface="+mn-lt"/>
              </a:defRPr>
            </a:lvl1pPr>
          </a:lstStyle>
          <a:p>
            <a:r>
              <a:rPr lang="en-GB"/>
              <a:t>Source:</a:t>
            </a:r>
          </a:p>
        </p:txBody>
      </p:sp>
      <p:pic>
        <p:nvPicPr>
          <p:cNvPr id="9" name="Picture 8" descr="Logo&#10;&#10;Description automatically generated">
            <a:extLst>
              <a:ext uri="{FF2B5EF4-FFF2-40B4-BE49-F238E27FC236}">
                <a16:creationId xmlns:a16="http://schemas.microsoft.com/office/drawing/2014/main" id="{A66CE9E3-35BA-4A0B-8098-8A65954FE472}"/>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1478897" y="6393635"/>
            <a:ext cx="350924" cy="288147"/>
          </a:xfrm>
          <a:prstGeom prst="rect">
            <a:avLst/>
          </a:prstGeom>
        </p:spPr>
      </p:pic>
    </p:spTree>
    <p:extLst>
      <p:ext uri="{BB962C8B-B14F-4D97-AF65-F5344CB8AC3E}">
        <p14:creationId xmlns:p14="http://schemas.microsoft.com/office/powerpoint/2010/main" val="417098438"/>
      </p:ext>
    </p:extLst>
  </p:cSld>
  <p:clrMap bg1="lt1" tx1="dk1" bg2="lt2" tx2="dk2" accent1="accent1" accent2="accent2" accent3="accent3" accent4="accent4" accent5="accent5" accent6="accent6" hlink="hlink" folHlink="folHlink"/>
  <p:sldLayoutIdLst>
    <p:sldLayoutId id="2147483713" r:id="rId1"/>
    <p:sldLayoutId id="2147483720" r:id="rId2"/>
    <p:sldLayoutId id="2147483721" r:id="rId3"/>
    <p:sldLayoutId id="2147483722" r:id="rId4"/>
    <p:sldLayoutId id="2147483726" r:id="rId5"/>
    <p:sldLayoutId id="2147483740" r:id="rId6"/>
    <p:sldLayoutId id="2147483725" r:id="rId7"/>
    <p:sldLayoutId id="2147483727" r:id="rId8"/>
    <p:sldLayoutId id="2147483728" r:id="rId9"/>
    <p:sldLayoutId id="2147483729" r:id="rId10"/>
    <p:sldLayoutId id="2147483730" r:id="rId11"/>
    <p:sldLayoutId id="2147483739" r:id="rId12"/>
    <p:sldLayoutId id="2147483735" r:id="rId13"/>
    <p:sldLayoutId id="2147483736" r:id="rId14"/>
    <p:sldLayoutId id="2147483737" r:id="rId15"/>
    <p:sldLayoutId id="2147483738" r:id="rId16"/>
    <p:sldLayoutId id="2147483731" r:id="rId17"/>
    <p:sldLayoutId id="2147483732" r:id="rId18"/>
    <p:sldLayoutId id="2147483733" r:id="rId19"/>
    <p:sldLayoutId id="2147483734" r:id="rId20"/>
    <p:sldLayoutId id="2147483710" r:id="rId21"/>
    <p:sldLayoutId id="2147483719" r:id="rId22"/>
    <p:sldLayoutId id="2147483706" r:id="rId23"/>
    <p:sldLayoutId id="2147483707" r:id="rId24"/>
    <p:sldLayoutId id="2147483708" r:id="rId25"/>
  </p:sldLayoutIdLst>
  <p:hf hdr="0" ftr="0" dt="0"/>
  <p:txStyles>
    <p:titleStyle>
      <a:lvl1pPr algn="l" rtl="0" eaLnBrk="1" fontAlgn="base" hangingPunct="1">
        <a:lnSpc>
          <a:spcPct val="80000"/>
        </a:lnSpc>
        <a:spcBef>
          <a:spcPct val="0"/>
        </a:spcBef>
        <a:spcAft>
          <a:spcPct val="0"/>
        </a:spcAft>
        <a:buFont typeface="Arial" charset="0"/>
        <a:defRPr lang="en-AU" sz="2800" b="1" i="0" kern="1200" cap="none" spc="-149" baseline="0" dirty="0" smtClean="0">
          <a:solidFill>
            <a:schemeClr val="tx1"/>
          </a:solidFill>
          <a:latin typeface="+mj-lt"/>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5pPr>
      <a:lvl6pPr marL="60932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5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8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31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00000"/>
        </a:lnSpc>
        <a:spcBef>
          <a:spcPts val="601"/>
        </a:spcBef>
        <a:spcAft>
          <a:spcPct val="0"/>
        </a:spcAft>
        <a:buFont typeface="Arial" pitchFamily="34" charset="0"/>
        <a:buNone/>
        <a:defRPr sz="1801" b="0" i="0" kern="1200">
          <a:solidFill>
            <a:schemeClr val="tx1"/>
          </a:solidFill>
          <a:latin typeface="+mn-lt"/>
          <a:ea typeface="Roboto" panose="02000000000000000000" pitchFamily="2" charset="0"/>
          <a:cs typeface="Arial" panose="020B0604020202020204" pitchFamily="34" charset="0"/>
        </a:defRPr>
      </a:lvl1pPr>
      <a:lvl2pPr marL="215960"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2pPr>
      <a:lvl3pPr marL="431920" indent="-215960" algn="l" rtl="0" eaLnBrk="1" fontAlgn="base" hangingPunct="1">
        <a:lnSpc>
          <a:spcPct val="100000"/>
        </a:lnSpc>
        <a:spcBef>
          <a:spcPts val="601"/>
        </a:spcBef>
        <a:spcAft>
          <a:spcPct val="0"/>
        </a:spcAft>
        <a:buFont typeface="Arial" pitchFamily="34" charset="0"/>
        <a:buChar char="‒"/>
        <a:tabLst/>
        <a:defRPr sz="1801" b="0" i="0" kern="1200">
          <a:solidFill>
            <a:schemeClr val="tx1"/>
          </a:solidFill>
          <a:latin typeface="+mn-lt"/>
          <a:ea typeface="Roboto" panose="02000000000000000000" pitchFamily="2" charset="0"/>
          <a:cs typeface="Arial" panose="020B0604020202020204" pitchFamily="34" charset="0"/>
        </a:defRPr>
      </a:lvl3pPr>
      <a:lvl4pPr marL="611885"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4pPr>
      <a:lvl5pPr marL="863838"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5pPr>
      <a:lvl6pPr marL="335130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63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63"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90"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57" rtl="0" eaLnBrk="1" latinLnBrk="0" hangingPunct="1">
        <a:defRPr sz="2400" kern="1200">
          <a:solidFill>
            <a:schemeClr val="tx1"/>
          </a:solidFill>
          <a:latin typeface="+mn-lt"/>
          <a:ea typeface="+mn-ea"/>
          <a:cs typeface="+mn-cs"/>
        </a:defRPr>
      </a:lvl1pPr>
      <a:lvl2pPr marL="609329" algn="l" defTabSz="1218657" rtl="0" eaLnBrk="1" latinLnBrk="0" hangingPunct="1">
        <a:defRPr sz="2400" kern="1200">
          <a:solidFill>
            <a:schemeClr val="tx1"/>
          </a:solidFill>
          <a:latin typeface="+mn-lt"/>
          <a:ea typeface="+mn-ea"/>
          <a:cs typeface="+mn-cs"/>
        </a:defRPr>
      </a:lvl2pPr>
      <a:lvl3pPr marL="1218657" algn="l" defTabSz="1218657" rtl="0" eaLnBrk="1" latinLnBrk="0" hangingPunct="1">
        <a:defRPr sz="2400" kern="1200">
          <a:solidFill>
            <a:schemeClr val="tx1"/>
          </a:solidFill>
          <a:latin typeface="+mn-lt"/>
          <a:ea typeface="+mn-ea"/>
          <a:cs typeface="+mn-cs"/>
        </a:defRPr>
      </a:lvl3pPr>
      <a:lvl4pPr marL="1827986" algn="l" defTabSz="1218657" rtl="0" eaLnBrk="1" latinLnBrk="0" hangingPunct="1">
        <a:defRPr sz="2400" kern="1200">
          <a:solidFill>
            <a:schemeClr val="tx1"/>
          </a:solidFill>
          <a:latin typeface="+mn-lt"/>
          <a:ea typeface="+mn-ea"/>
          <a:cs typeface="+mn-cs"/>
        </a:defRPr>
      </a:lvl4pPr>
      <a:lvl5pPr marL="2437314" algn="l" defTabSz="1218657" rtl="0" eaLnBrk="1" latinLnBrk="0" hangingPunct="1">
        <a:defRPr sz="2400" kern="1200">
          <a:solidFill>
            <a:schemeClr val="tx1"/>
          </a:solidFill>
          <a:latin typeface="+mn-lt"/>
          <a:ea typeface="+mn-ea"/>
          <a:cs typeface="+mn-cs"/>
        </a:defRPr>
      </a:lvl5pPr>
      <a:lvl6pPr marL="3046643" algn="l" defTabSz="1218657" rtl="0" eaLnBrk="1" latinLnBrk="0" hangingPunct="1">
        <a:defRPr sz="2400" kern="1200">
          <a:solidFill>
            <a:schemeClr val="tx1"/>
          </a:solidFill>
          <a:latin typeface="+mn-lt"/>
          <a:ea typeface="+mn-ea"/>
          <a:cs typeface="+mn-cs"/>
        </a:defRPr>
      </a:lvl6pPr>
      <a:lvl7pPr marL="3655971" algn="l" defTabSz="1218657" rtl="0" eaLnBrk="1" latinLnBrk="0" hangingPunct="1">
        <a:defRPr sz="2400" kern="1200">
          <a:solidFill>
            <a:schemeClr val="tx1"/>
          </a:solidFill>
          <a:latin typeface="+mn-lt"/>
          <a:ea typeface="+mn-ea"/>
          <a:cs typeface="+mn-cs"/>
        </a:defRPr>
      </a:lvl7pPr>
      <a:lvl8pPr marL="4265298" algn="l" defTabSz="1218657" rtl="0" eaLnBrk="1" latinLnBrk="0" hangingPunct="1">
        <a:defRPr sz="2400" kern="1200">
          <a:solidFill>
            <a:schemeClr val="tx1"/>
          </a:solidFill>
          <a:latin typeface="+mn-lt"/>
          <a:ea typeface="+mn-ea"/>
          <a:cs typeface="+mn-cs"/>
        </a:defRPr>
      </a:lvl8pPr>
      <a:lvl9pPr marL="4874626" algn="l" defTabSz="12186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6" userDrawn="1">
          <p15:clr>
            <a:srgbClr val="F26B43"/>
          </p15:clr>
        </p15:guide>
        <p15:guide id="3" pos="7452" userDrawn="1">
          <p15:clr>
            <a:srgbClr val="F26B43"/>
          </p15:clr>
        </p15:guide>
        <p15:guide id="4" pos="1276" userDrawn="1">
          <p15:clr>
            <a:srgbClr val="F26B43"/>
          </p15:clr>
        </p15:guide>
        <p15:guide id="5" pos="1460" userDrawn="1">
          <p15:clr>
            <a:srgbClr val="F26B43"/>
          </p15:clr>
        </p15:guide>
        <p15:guide id="6" pos="2514" userDrawn="1">
          <p15:clr>
            <a:srgbClr val="F26B43"/>
          </p15:clr>
        </p15:guide>
        <p15:guide id="7" pos="2697" userDrawn="1">
          <p15:clr>
            <a:srgbClr val="F26B43"/>
          </p15:clr>
        </p15:guide>
        <p15:guide id="8" pos="3929" userDrawn="1">
          <p15:clr>
            <a:srgbClr val="F26B43"/>
          </p15:clr>
        </p15:guide>
        <p15:guide id="9" pos="3748" userDrawn="1">
          <p15:clr>
            <a:srgbClr val="F26B43"/>
          </p15:clr>
        </p15:guide>
        <p15:guide id="10" pos="4981" userDrawn="1">
          <p15:clr>
            <a:srgbClr val="F26B43"/>
          </p15:clr>
        </p15:guide>
        <p15:guide id="11" pos="5163" userDrawn="1">
          <p15:clr>
            <a:srgbClr val="F26B43"/>
          </p15:clr>
        </p15:guide>
        <p15:guide id="12" pos="6219" userDrawn="1">
          <p15:clr>
            <a:srgbClr val="F26B43"/>
          </p15:clr>
        </p15:guide>
        <p15:guide id="13" pos="6398"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3.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23.png"/><Relationship Id="rId2" Type="http://schemas.openxmlformats.org/officeDocument/2006/relationships/slideLayout" Target="../slideLayouts/slideLayout22.xml"/><Relationship Id="rId1" Type="http://schemas.openxmlformats.org/officeDocument/2006/relationships/tags" Target="../tags/tag3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24.png"/><Relationship Id="rId2" Type="http://schemas.openxmlformats.org/officeDocument/2006/relationships/slideLayout" Target="../slideLayouts/slideLayout22.xml"/><Relationship Id="rId1" Type="http://schemas.openxmlformats.org/officeDocument/2006/relationships/tags" Target="../tags/tag3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25.png"/><Relationship Id="rId2" Type="http://schemas.openxmlformats.org/officeDocument/2006/relationships/slideLayout" Target="../slideLayouts/slideLayout22.xml"/><Relationship Id="rId1" Type="http://schemas.openxmlformats.org/officeDocument/2006/relationships/tags" Target="../tags/tag3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2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oleObject" Target="../embeddings/oleObject14.bin"/><Relationship Id="rId7" Type="http://schemas.openxmlformats.org/officeDocument/2006/relationships/image" Target="../media/image13.png"/><Relationship Id="rId2" Type="http://schemas.openxmlformats.org/officeDocument/2006/relationships/slideLayout" Target="../slideLayouts/slideLayout22.xml"/><Relationship Id="rId1" Type="http://schemas.openxmlformats.org/officeDocument/2006/relationships/tags" Target="../tags/tag3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14.bin"/><Relationship Id="rId7" Type="http://schemas.openxmlformats.org/officeDocument/2006/relationships/image" Target="../media/image15.png"/><Relationship Id="rId2" Type="http://schemas.openxmlformats.org/officeDocument/2006/relationships/slideLayout" Target="../slideLayouts/slideLayout22.xml"/><Relationship Id="rId1" Type="http://schemas.openxmlformats.org/officeDocument/2006/relationships/tags" Target="../tags/tag3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oleObject" Target="../embeddings/oleObject14.bin"/><Relationship Id="rId7"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tags" Target="../tags/tag33.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0.svg"/><Relationship Id="rId4" Type="http://schemas.openxmlformats.org/officeDocument/2006/relationships/image" Target="../media/image1.emf"/><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oleObject" Target="../embeddings/oleObject14.bin"/><Relationship Id="rId7" Type="http://schemas.openxmlformats.org/officeDocument/2006/relationships/image" Target="../media/image21.png"/><Relationship Id="rId2" Type="http://schemas.openxmlformats.org/officeDocument/2006/relationships/slideLayout" Target="../slideLayouts/slideLayout22.xml"/><Relationship Id="rId1" Type="http://schemas.openxmlformats.org/officeDocument/2006/relationships/tags" Target="../tags/tag3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C004CB0-0CE3-3376-69B4-2522D3E31833}"/>
              </a:ext>
            </a:extLst>
          </p:cNvPr>
          <p:cNvGraphicFramePr>
            <a:graphicFrameLocks noChangeAspect="1"/>
          </p:cNvGraphicFramePr>
          <p:nvPr>
            <p:custDataLst>
              <p:tags r:id="rId1"/>
            </p:custDataLst>
            <p:extLst>
              <p:ext uri="{D42A27DB-BD31-4B8C-83A1-F6EECF244321}">
                <p14:modId xmlns:p14="http://schemas.microsoft.com/office/powerpoint/2010/main" val="92045911"/>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AC004CB0-0CE3-3376-69B4-2522D3E3183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4F42D9-7ACE-EF54-8740-DF8227CBF8F9}"/>
              </a:ext>
            </a:extLst>
          </p:cNvPr>
          <p:cNvSpPr>
            <a:spLocks noGrp="1"/>
          </p:cNvSpPr>
          <p:nvPr>
            <p:ph type="ctrTitle"/>
          </p:nvPr>
        </p:nvSpPr>
        <p:spPr>
          <a:xfrm>
            <a:off x="7207417" y="4314301"/>
            <a:ext cx="4698834" cy="792718"/>
          </a:xfrm>
        </p:spPr>
        <p:txBody>
          <a:bodyPr/>
          <a:lstStyle/>
          <a:p>
            <a:r>
              <a:rPr lang="en-US" dirty="0"/>
              <a:t>Horizontal inequity of non-broad taxation </a:t>
            </a:r>
            <a:endParaRPr lang="en-US" dirty="0">
              <a:latin typeface="Graphik"/>
            </a:endParaRPr>
          </a:p>
        </p:txBody>
      </p:sp>
      <p:sp>
        <p:nvSpPr>
          <p:cNvPr id="3" name="Text Placeholder 2">
            <a:extLst>
              <a:ext uri="{FF2B5EF4-FFF2-40B4-BE49-F238E27FC236}">
                <a16:creationId xmlns:a16="http://schemas.microsoft.com/office/drawing/2014/main" id="{881DA241-86F8-9BA0-6847-FAF7BA0BC7C2}"/>
              </a:ext>
            </a:extLst>
          </p:cNvPr>
          <p:cNvSpPr>
            <a:spLocks noGrp="1"/>
          </p:cNvSpPr>
          <p:nvPr>
            <p:ph type="body" sz="quarter" idx="10"/>
          </p:nvPr>
        </p:nvSpPr>
        <p:spPr>
          <a:xfrm>
            <a:off x="7207417" y="5334153"/>
            <a:ext cx="4698834" cy="615553"/>
          </a:xfrm>
        </p:spPr>
        <p:txBody>
          <a:bodyPr/>
          <a:lstStyle/>
          <a:p>
            <a:r>
              <a:rPr lang="en-US" dirty="0"/>
              <a:t> </a:t>
            </a:r>
            <a:r>
              <a:rPr lang="en-US" b="1" dirty="0"/>
              <a:t>PUBLIC SECTOR ECONOMICS CONFERENCE 2025 </a:t>
            </a:r>
            <a:endParaRPr lang="en-US" dirty="0"/>
          </a:p>
        </p:txBody>
      </p:sp>
      <p:pic>
        <p:nvPicPr>
          <p:cNvPr id="6" name="Picture 5" descr="A graph of a bar graph with dollar signs&#10;&#10;AI-generated content may be incorrect.">
            <a:extLst>
              <a:ext uri="{FF2B5EF4-FFF2-40B4-BE49-F238E27FC236}">
                <a16:creationId xmlns:a16="http://schemas.microsoft.com/office/drawing/2014/main" id="{604172D1-887C-5C10-0744-81D69C562F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685" y="1674840"/>
            <a:ext cx="5950634" cy="3967089"/>
          </a:xfrm>
          <a:prstGeom prst="rect">
            <a:avLst/>
          </a:prstGeom>
        </p:spPr>
      </p:pic>
    </p:spTree>
    <p:extLst>
      <p:ext uri="{BB962C8B-B14F-4D97-AF65-F5344CB8AC3E}">
        <p14:creationId xmlns:p14="http://schemas.microsoft.com/office/powerpoint/2010/main" val="3782843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1AD2-E8E6-4228-4543-27220178E1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21A9F7-919B-1879-6BA0-0E09E9D2E3CF}"/>
              </a:ext>
            </a:extLst>
          </p:cNvPr>
          <p:cNvSpPr>
            <a:spLocks noGrp="1"/>
          </p:cNvSpPr>
          <p:nvPr>
            <p:ph type="body" sz="quarter" idx="10"/>
          </p:nvPr>
        </p:nvSpPr>
        <p:spPr/>
        <p:txBody>
          <a:bodyPr/>
          <a:lstStyle/>
          <a:p>
            <a:r>
              <a:rPr lang="en-AU" dirty="0"/>
              <a:t>Consumption taxation</a:t>
            </a:r>
          </a:p>
        </p:txBody>
      </p:sp>
    </p:spTree>
    <p:extLst>
      <p:ext uri="{BB962C8B-B14F-4D97-AF65-F5344CB8AC3E}">
        <p14:creationId xmlns:p14="http://schemas.microsoft.com/office/powerpoint/2010/main" val="389173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E62B-D836-025E-A591-F5E8B82D8C0B}"/>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ACAE9C4-4F3D-21A0-3329-1C3C3345765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A010417-FDD0-AAF7-CF6A-F38AD8F8871D}"/>
              </a:ext>
            </a:extLst>
          </p:cNvPr>
          <p:cNvSpPr>
            <a:spLocks noGrp="1"/>
          </p:cNvSpPr>
          <p:nvPr>
            <p:ph type="sldNum" sz="quarter" idx="10"/>
          </p:nvPr>
        </p:nvSpPr>
        <p:spPr/>
        <p:txBody>
          <a:bodyPr/>
          <a:lstStyle/>
          <a:p>
            <a:fld id="{4F9AC08D-23A9-440E-BCB9-AA1E9877CC38}" type="slidenum">
              <a:rPr lang="en-US" smtClean="0"/>
              <a:pPr/>
              <a:t>11</a:t>
            </a:fld>
            <a:endParaRPr lang="en-US"/>
          </a:p>
        </p:txBody>
      </p:sp>
      <p:sp>
        <p:nvSpPr>
          <p:cNvPr id="111" name="Footer Placeholder 4">
            <a:extLst>
              <a:ext uri="{FF2B5EF4-FFF2-40B4-BE49-F238E27FC236}">
                <a16:creationId xmlns:a16="http://schemas.microsoft.com/office/drawing/2014/main" id="{79672B3D-D9FD-BCE8-6AF9-7CEB414D26B3}"/>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7691DBDF-2D78-6B45-7CEA-0D9EEE485CAE}"/>
              </a:ext>
            </a:extLst>
          </p:cNvPr>
          <p:cNvSpPr>
            <a:spLocks noGrp="1"/>
          </p:cNvSpPr>
          <p:nvPr>
            <p:ph type="title"/>
          </p:nvPr>
        </p:nvSpPr>
        <p:spPr/>
        <p:txBody>
          <a:bodyPr/>
          <a:lstStyle/>
          <a:p>
            <a:r>
              <a:rPr lang="en-AU" dirty="0"/>
              <a:t>Exemptions in private consumption</a:t>
            </a:r>
          </a:p>
        </p:txBody>
      </p:sp>
      <p:cxnSp>
        <p:nvCxnSpPr>
          <p:cNvPr id="82" name="Straight Connector 81">
            <a:extLst>
              <a:ext uri="{FF2B5EF4-FFF2-40B4-BE49-F238E27FC236}">
                <a16:creationId xmlns:a16="http://schemas.microsoft.com/office/drawing/2014/main" id="{3136C7FA-9326-1869-C4FA-0E9A2A65C0AA}"/>
              </a:ext>
            </a:extLst>
          </p:cNvPr>
          <p:cNvCxnSpPr>
            <a:cxnSpLocks/>
          </p:cNvCxnSpPr>
          <p:nvPr/>
        </p:nvCxnSpPr>
        <p:spPr>
          <a:xfrm>
            <a:off x="416579" y="1887793"/>
            <a:ext cx="4319947" cy="0"/>
          </a:xfrm>
          <a:prstGeom prst="line">
            <a:avLst/>
          </a:prstGeom>
          <a:noFill/>
          <a:ln w="9525" cap="flat" cmpd="sng" algn="ctr">
            <a:solidFill>
              <a:srgbClr val="000000"/>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E1C34345-8DD7-51CD-4853-BFB532E4B5FE}"/>
              </a:ext>
            </a:extLst>
          </p:cNvPr>
          <p:cNvCxnSpPr>
            <a:cxnSpLocks/>
          </p:cNvCxnSpPr>
          <p:nvPr/>
        </p:nvCxnSpPr>
        <p:spPr>
          <a:xfrm>
            <a:off x="5224557" y="1887793"/>
            <a:ext cx="6605225" cy="0"/>
          </a:xfrm>
          <a:prstGeom prst="line">
            <a:avLst/>
          </a:prstGeom>
          <a:noFill/>
          <a:ln w="9525" cap="flat" cmpd="sng" algn="ctr">
            <a:solidFill>
              <a:srgbClr val="000000"/>
            </a:solidFill>
            <a:prstDash val="solid"/>
            <a:headEnd type="none" w="med" len="med"/>
            <a:tailEnd type="none" w="med" len="med"/>
          </a:ln>
          <a:effectLst/>
        </p:spPr>
      </p:cxnSp>
      <p:cxnSp>
        <p:nvCxnSpPr>
          <p:cNvPr id="84" name="Straight Connector 83">
            <a:extLst>
              <a:ext uri="{FF2B5EF4-FFF2-40B4-BE49-F238E27FC236}">
                <a16:creationId xmlns:a16="http://schemas.microsoft.com/office/drawing/2014/main" id="{4790CBF9-080E-063D-69ED-C06D1FA45650}"/>
              </a:ext>
            </a:extLst>
          </p:cNvPr>
          <p:cNvCxnSpPr>
            <a:cxnSpLocks/>
          </p:cNvCxnSpPr>
          <p:nvPr/>
        </p:nvCxnSpPr>
        <p:spPr>
          <a:xfrm>
            <a:off x="4946142" y="2355558"/>
            <a:ext cx="0" cy="3563691"/>
          </a:xfrm>
          <a:prstGeom prst="line">
            <a:avLst/>
          </a:prstGeom>
          <a:noFill/>
          <a:ln w="9525" cap="flat" cmpd="sng" algn="ctr">
            <a:solidFill>
              <a:srgbClr val="002060"/>
            </a:solidFill>
            <a:prstDash val="solid"/>
            <a:headEnd type="none" w="med" len="med"/>
            <a:tailEnd type="none" w="med" len="med"/>
          </a:ln>
          <a:effectLst/>
        </p:spPr>
      </p:cxnSp>
      <p:sp>
        <p:nvSpPr>
          <p:cNvPr id="85" name="Isosceles Triangle 84">
            <a:extLst>
              <a:ext uri="{FF2B5EF4-FFF2-40B4-BE49-F238E27FC236}">
                <a16:creationId xmlns:a16="http://schemas.microsoft.com/office/drawing/2014/main" id="{6ADFA4F9-8DBA-E3DC-25C4-B4B0CC69D8EB}"/>
              </a:ext>
            </a:extLst>
          </p:cNvPr>
          <p:cNvSpPr/>
          <p:nvPr/>
        </p:nvSpPr>
        <p:spPr>
          <a:xfrm rot="5400000">
            <a:off x="4555044" y="4144834"/>
            <a:ext cx="916053" cy="133860"/>
          </a:xfrm>
          <a:prstGeom prst="triangle">
            <a:avLst>
              <a:gd name="adj" fmla="val 50000"/>
            </a:avLst>
          </a:prstGeom>
          <a:solidFill>
            <a:schemeClr val="accent1"/>
          </a:solidFill>
          <a:ln w="19050" cap="flat" cmpd="sng" algn="ctr">
            <a:noFill/>
            <a:prstDash val="sysDot"/>
            <a:headEnd type="none" w="med" len="med"/>
            <a:tailEnd type="none" w="med" len="med"/>
          </a:ln>
          <a:effectLst/>
        </p:spPr>
        <p:txBody>
          <a:bodyPr rtlCol="0" anchor="ctr"/>
          <a:lstStyle/>
          <a:p>
            <a:pPr algn="ctr" defTabSz="914411">
              <a:defRPr/>
            </a:pPr>
            <a:endParaRPr lang="en-US" sz="1801" b="1" kern="0">
              <a:solidFill>
                <a:srgbClr val="FFFFFF"/>
              </a:solidFill>
              <a:latin typeface="Graphik" panose="020B0503030202060203" pitchFamily="34" charset="77"/>
            </a:endParaRPr>
          </a:p>
        </p:txBody>
      </p:sp>
      <p:pic>
        <p:nvPicPr>
          <p:cNvPr id="87" name="Graphic 86" descr="Research with solid fill">
            <a:extLst>
              <a:ext uri="{FF2B5EF4-FFF2-40B4-BE49-F238E27FC236}">
                <a16:creationId xmlns:a16="http://schemas.microsoft.com/office/drawing/2014/main" id="{4A9DE005-D5E4-C167-8836-EC70C093C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B869DE8D-73EF-28E4-EEE5-01A5E0E3FEAC}"/>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EE176108-8203-E6D9-8299-78D0E7235D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C45ABBB7-C9C0-49DA-A26A-5C792DF60D78}"/>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F0695FC1-5B38-C01A-BD71-05050D2536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8C078FB6-28B9-B431-9267-DDC4C68F9DBF}"/>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105" name="Text Placeholder 89">
            <a:extLst>
              <a:ext uri="{FF2B5EF4-FFF2-40B4-BE49-F238E27FC236}">
                <a16:creationId xmlns:a16="http://schemas.microsoft.com/office/drawing/2014/main" id="{19C8AFA7-2263-DBD4-082A-802D55D99C3B}"/>
              </a:ext>
            </a:extLst>
          </p:cNvPr>
          <p:cNvSpPr txBox="1">
            <a:spLocks/>
          </p:cNvSpPr>
          <p:nvPr/>
        </p:nvSpPr>
        <p:spPr>
          <a:xfrm>
            <a:off x="349402" y="1575414"/>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Consumption tax exemptions</a:t>
            </a:r>
          </a:p>
        </p:txBody>
      </p:sp>
      <p:sp>
        <p:nvSpPr>
          <p:cNvPr id="106" name="Text Placeholder 89">
            <a:extLst>
              <a:ext uri="{FF2B5EF4-FFF2-40B4-BE49-F238E27FC236}">
                <a16:creationId xmlns:a16="http://schemas.microsoft.com/office/drawing/2014/main" id="{02621EA7-8873-7838-6B34-0A32E0F2CA29}"/>
              </a:ext>
            </a:extLst>
          </p:cNvPr>
          <p:cNvSpPr txBox="1">
            <a:spLocks/>
          </p:cNvSpPr>
          <p:nvPr/>
        </p:nvSpPr>
        <p:spPr>
          <a:xfrm>
            <a:off x="5224555" y="1575414"/>
            <a:ext cx="653981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Graph</a:t>
            </a:r>
          </a:p>
        </p:txBody>
      </p:sp>
      <p:sp>
        <p:nvSpPr>
          <p:cNvPr id="3" name="Text Placeholder 57">
            <a:extLst>
              <a:ext uri="{FF2B5EF4-FFF2-40B4-BE49-F238E27FC236}">
                <a16:creationId xmlns:a16="http://schemas.microsoft.com/office/drawing/2014/main" id="{49E28572-D8EB-B2A4-5E77-BE553D99D00A}"/>
              </a:ext>
            </a:extLst>
          </p:cNvPr>
          <p:cNvSpPr txBox="1">
            <a:spLocks/>
          </p:cNvSpPr>
          <p:nvPr/>
        </p:nvSpPr>
        <p:spPr>
          <a:xfrm>
            <a:off x="416579" y="2014112"/>
            <a:ext cx="4022856" cy="1414887"/>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GST gap</a:t>
            </a:r>
          </a:p>
          <a:p>
            <a:r>
              <a:rPr lang="en-US" dirty="0"/>
              <a:t>Australia raises 50% of the revenue you would expect given national accounts consumption.</a:t>
            </a:r>
          </a:p>
          <a:p>
            <a:r>
              <a:rPr lang="en-US" dirty="0"/>
              <a:t>Compares to 58% internationally, and 96% in New Zealand.</a:t>
            </a:r>
          </a:p>
        </p:txBody>
      </p:sp>
      <p:sp>
        <p:nvSpPr>
          <p:cNvPr id="4" name="Text Placeholder 57">
            <a:extLst>
              <a:ext uri="{FF2B5EF4-FFF2-40B4-BE49-F238E27FC236}">
                <a16:creationId xmlns:a16="http://schemas.microsoft.com/office/drawing/2014/main" id="{4285EACC-DC10-36E7-52CB-76E080738D0A}"/>
              </a:ext>
            </a:extLst>
          </p:cNvPr>
          <p:cNvSpPr txBox="1">
            <a:spLocks/>
          </p:cNvSpPr>
          <p:nvPr/>
        </p:nvSpPr>
        <p:spPr>
          <a:xfrm>
            <a:off x="416579" y="3780357"/>
            <a:ext cx="4022856" cy="1610447"/>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Tax exemptions</a:t>
            </a:r>
          </a:p>
          <a:p>
            <a:r>
              <a:rPr lang="en-US" dirty="0"/>
              <a:t>Two types: GST-free items, and input-taxed items.</a:t>
            </a:r>
          </a:p>
          <a:p>
            <a:r>
              <a:rPr lang="en-US" dirty="0"/>
              <a:t>Our focus is on the HE due to GST-free treatment of a number of private consumption items (i.e. excludes rent).</a:t>
            </a:r>
          </a:p>
        </p:txBody>
      </p:sp>
      <p:grpSp>
        <p:nvGrpSpPr>
          <p:cNvPr id="9" name="Group 8">
            <a:extLst>
              <a:ext uri="{FF2B5EF4-FFF2-40B4-BE49-F238E27FC236}">
                <a16:creationId xmlns:a16="http://schemas.microsoft.com/office/drawing/2014/main" id="{23899DF1-FC20-0B9D-2CCE-B9DF60929EA7}"/>
              </a:ext>
            </a:extLst>
          </p:cNvPr>
          <p:cNvGrpSpPr/>
          <p:nvPr/>
        </p:nvGrpSpPr>
        <p:grpSpPr>
          <a:xfrm>
            <a:off x="5758632" y="2494769"/>
            <a:ext cx="6539815" cy="3606025"/>
            <a:chOff x="5833447" y="2075855"/>
            <a:chExt cx="6539815" cy="3606025"/>
          </a:xfrm>
        </p:grpSpPr>
        <p:pic>
          <p:nvPicPr>
            <p:cNvPr id="7" name="Picture 6">
              <a:extLst>
                <a:ext uri="{FF2B5EF4-FFF2-40B4-BE49-F238E27FC236}">
                  <a16:creationId xmlns:a16="http://schemas.microsoft.com/office/drawing/2014/main" id="{52B37F79-DD1C-B8CF-09A9-8303B217CD0A}"/>
                </a:ext>
              </a:extLst>
            </p:cNvPr>
            <p:cNvPicPr>
              <a:picLocks noChangeAspect="1"/>
            </p:cNvPicPr>
            <p:nvPr/>
          </p:nvPicPr>
          <p:blipFill>
            <a:blip r:embed="rId7"/>
            <a:stretch>
              <a:fillRect/>
            </a:stretch>
          </p:blipFill>
          <p:spPr>
            <a:xfrm>
              <a:off x="5833447" y="2323538"/>
              <a:ext cx="4929847" cy="3358342"/>
            </a:xfrm>
            <a:prstGeom prst="rect">
              <a:avLst/>
            </a:prstGeom>
          </p:spPr>
        </p:pic>
        <p:sp>
          <p:nvSpPr>
            <p:cNvPr id="8" name="Text Placeholder 89">
              <a:extLst>
                <a:ext uri="{FF2B5EF4-FFF2-40B4-BE49-F238E27FC236}">
                  <a16:creationId xmlns:a16="http://schemas.microsoft.com/office/drawing/2014/main" id="{0C10196B-9E4B-55B2-4467-0495A8C57940}"/>
                </a:ext>
              </a:extLst>
            </p:cNvPr>
            <p:cNvSpPr txBox="1">
              <a:spLocks/>
            </p:cNvSpPr>
            <p:nvPr/>
          </p:nvSpPr>
          <p:spPr>
            <a:xfrm>
              <a:off x="5833447" y="2075855"/>
              <a:ext cx="653981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GST Effective Tax Rates</a:t>
              </a:r>
            </a:p>
          </p:txBody>
        </p:sp>
      </p:grpSp>
    </p:spTree>
    <p:extLst>
      <p:ext uri="{BB962C8B-B14F-4D97-AF65-F5344CB8AC3E}">
        <p14:creationId xmlns:p14="http://schemas.microsoft.com/office/powerpoint/2010/main" val="142826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B7D3-2250-6D9B-0C60-D35F6ACD42B3}"/>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13B3BD6-AF0F-E90D-B84E-A50A784DA5B9}"/>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ACAE9C4-4F3D-21A0-3329-1C3C3345765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5C7199E-1680-7DA1-0026-23B5AFC2342F}"/>
              </a:ext>
            </a:extLst>
          </p:cNvPr>
          <p:cNvSpPr>
            <a:spLocks noGrp="1"/>
          </p:cNvSpPr>
          <p:nvPr>
            <p:ph type="sldNum" sz="quarter" idx="10"/>
          </p:nvPr>
        </p:nvSpPr>
        <p:spPr/>
        <p:txBody>
          <a:bodyPr/>
          <a:lstStyle/>
          <a:p>
            <a:fld id="{4F9AC08D-23A9-440E-BCB9-AA1E9877CC38}" type="slidenum">
              <a:rPr lang="en-US" smtClean="0"/>
              <a:pPr/>
              <a:t>12</a:t>
            </a:fld>
            <a:endParaRPr lang="en-US"/>
          </a:p>
        </p:txBody>
      </p:sp>
      <p:sp>
        <p:nvSpPr>
          <p:cNvPr id="111" name="Footer Placeholder 4">
            <a:extLst>
              <a:ext uri="{FF2B5EF4-FFF2-40B4-BE49-F238E27FC236}">
                <a16:creationId xmlns:a16="http://schemas.microsoft.com/office/drawing/2014/main" id="{03A20295-4EC7-61EA-2EE2-A93D546672C7}"/>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160A100F-6966-7031-DEB2-FB850D062F17}"/>
              </a:ext>
            </a:extLst>
          </p:cNvPr>
          <p:cNvSpPr>
            <a:spLocks noGrp="1"/>
          </p:cNvSpPr>
          <p:nvPr>
            <p:ph type="title"/>
          </p:nvPr>
        </p:nvSpPr>
        <p:spPr/>
        <p:txBody>
          <a:bodyPr/>
          <a:lstStyle/>
          <a:p>
            <a:r>
              <a:rPr lang="en-AU" dirty="0"/>
              <a:t>Exemptions in private consumption</a:t>
            </a:r>
          </a:p>
        </p:txBody>
      </p:sp>
      <p:pic>
        <p:nvPicPr>
          <p:cNvPr id="87" name="Graphic 86" descr="Research with solid fill">
            <a:extLst>
              <a:ext uri="{FF2B5EF4-FFF2-40B4-BE49-F238E27FC236}">
                <a16:creationId xmlns:a16="http://schemas.microsoft.com/office/drawing/2014/main" id="{D1A7DD04-1C31-972E-7E3C-485BC5916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97B0CFC4-26A2-1DE0-B805-61D7C8AE3DBA}"/>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D33674A1-DEBF-8BD9-C0BD-83C7C11F9F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3FAC8B8F-B310-25CF-F242-83F128F6E3B2}"/>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02D3B75D-D328-042C-9263-89360AFFD3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03ED6A2E-9C2B-580E-529B-46E8ECE54DE1}"/>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grpSp>
        <p:nvGrpSpPr>
          <p:cNvPr id="11" name="Group 10">
            <a:extLst>
              <a:ext uri="{FF2B5EF4-FFF2-40B4-BE49-F238E27FC236}">
                <a16:creationId xmlns:a16="http://schemas.microsoft.com/office/drawing/2014/main" id="{B4257D44-6BCD-4714-ABD3-1D16A010261F}"/>
              </a:ext>
            </a:extLst>
          </p:cNvPr>
          <p:cNvGrpSpPr/>
          <p:nvPr/>
        </p:nvGrpSpPr>
        <p:grpSpPr>
          <a:xfrm>
            <a:off x="370417" y="1417017"/>
            <a:ext cx="10461689" cy="4747184"/>
            <a:chOff x="370417" y="1417017"/>
            <a:chExt cx="10461689" cy="4747184"/>
          </a:xfrm>
        </p:grpSpPr>
        <p:sp>
          <p:nvSpPr>
            <p:cNvPr id="105" name="Text Placeholder 89">
              <a:extLst>
                <a:ext uri="{FF2B5EF4-FFF2-40B4-BE49-F238E27FC236}">
                  <a16:creationId xmlns:a16="http://schemas.microsoft.com/office/drawing/2014/main" id="{5483C793-B803-42E4-C04C-94E71C37F2BF}"/>
                </a:ext>
              </a:extLst>
            </p:cNvPr>
            <p:cNvSpPr txBox="1">
              <a:spLocks/>
            </p:cNvSpPr>
            <p:nvPr/>
          </p:nvSpPr>
          <p:spPr>
            <a:xfrm>
              <a:off x="420060" y="1417017"/>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600" dirty="0"/>
                <a:t>HE due to spending items</a:t>
              </a:r>
            </a:p>
          </p:txBody>
        </p:sp>
        <p:pic>
          <p:nvPicPr>
            <p:cNvPr id="10" name="Picture 9">
              <a:extLst>
                <a:ext uri="{FF2B5EF4-FFF2-40B4-BE49-F238E27FC236}">
                  <a16:creationId xmlns:a16="http://schemas.microsoft.com/office/drawing/2014/main" id="{0A9E0994-7645-DFDC-99F2-360C25F3C4C9}"/>
                </a:ext>
              </a:extLst>
            </p:cNvPr>
            <p:cNvPicPr>
              <a:picLocks noChangeAspect="1"/>
            </p:cNvPicPr>
            <p:nvPr/>
          </p:nvPicPr>
          <p:blipFill>
            <a:blip r:embed="rId7"/>
            <a:stretch>
              <a:fillRect/>
            </a:stretch>
          </p:blipFill>
          <p:spPr>
            <a:xfrm>
              <a:off x="370417" y="1841216"/>
              <a:ext cx="10461689" cy="4322985"/>
            </a:xfrm>
            <a:prstGeom prst="rect">
              <a:avLst/>
            </a:prstGeom>
          </p:spPr>
        </p:pic>
      </p:grpSp>
    </p:spTree>
    <p:extLst>
      <p:ext uri="{BB962C8B-B14F-4D97-AF65-F5344CB8AC3E}">
        <p14:creationId xmlns:p14="http://schemas.microsoft.com/office/powerpoint/2010/main" val="10788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88ACD-F02C-FF7E-AD9F-A96D2ECE6F9F}"/>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E0FB2F4-CF05-CC5F-3898-16204ABAE0F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D13B3BD6-AF0F-E90D-B84E-A50A784DA5B9}"/>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8031693B-BB4A-6B7B-0F9A-FBF8757662A4}"/>
              </a:ext>
            </a:extLst>
          </p:cNvPr>
          <p:cNvSpPr>
            <a:spLocks noGrp="1"/>
          </p:cNvSpPr>
          <p:nvPr>
            <p:ph type="sldNum" sz="quarter" idx="10"/>
          </p:nvPr>
        </p:nvSpPr>
        <p:spPr/>
        <p:txBody>
          <a:bodyPr/>
          <a:lstStyle/>
          <a:p>
            <a:fld id="{4F9AC08D-23A9-440E-BCB9-AA1E9877CC38}" type="slidenum">
              <a:rPr lang="en-US" smtClean="0"/>
              <a:pPr/>
              <a:t>13</a:t>
            </a:fld>
            <a:endParaRPr lang="en-US"/>
          </a:p>
        </p:txBody>
      </p:sp>
      <p:sp>
        <p:nvSpPr>
          <p:cNvPr id="111" name="Footer Placeholder 4">
            <a:extLst>
              <a:ext uri="{FF2B5EF4-FFF2-40B4-BE49-F238E27FC236}">
                <a16:creationId xmlns:a16="http://schemas.microsoft.com/office/drawing/2014/main" id="{037BD9C2-E484-57FA-C307-4720F0F47C42}"/>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F6544241-9568-721A-1C84-71922A5AFA18}"/>
              </a:ext>
            </a:extLst>
          </p:cNvPr>
          <p:cNvSpPr>
            <a:spLocks noGrp="1"/>
          </p:cNvSpPr>
          <p:nvPr>
            <p:ph type="title"/>
          </p:nvPr>
        </p:nvSpPr>
        <p:spPr/>
        <p:txBody>
          <a:bodyPr/>
          <a:lstStyle/>
          <a:p>
            <a:r>
              <a:rPr lang="en-AU" dirty="0"/>
              <a:t>Removing exemptions in private consumption</a:t>
            </a:r>
          </a:p>
        </p:txBody>
      </p:sp>
      <p:pic>
        <p:nvPicPr>
          <p:cNvPr id="87" name="Graphic 86" descr="Research with solid fill">
            <a:extLst>
              <a:ext uri="{FF2B5EF4-FFF2-40B4-BE49-F238E27FC236}">
                <a16:creationId xmlns:a16="http://schemas.microsoft.com/office/drawing/2014/main" id="{DD0926C7-0A85-AA2F-ECB9-304B53373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B6BD5776-C180-C92F-68D4-DAD2DF16393C}"/>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6247E1A4-ED0B-C771-AC58-65FDCABD5F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3906D333-48EF-EC76-14E7-CDE7D7038DD4}"/>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51436815-8A57-D75E-2971-ED99B370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8FFEE284-1C03-BF19-B3E7-F6A963980500}"/>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grpSp>
        <p:nvGrpSpPr>
          <p:cNvPr id="7" name="Group 6">
            <a:extLst>
              <a:ext uri="{FF2B5EF4-FFF2-40B4-BE49-F238E27FC236}">
                <a16:creationId xmlns:a16="http://schemas.microsoft.com/office/drawing/2014/main" id="{CAC7E7C2-62B1-1FD0-AFE3-9DFE2064CF8E}"/>
              </a:ext>
            </a:extLst>
          </p:cNvPr>
          <p:cNvGrpSpPr/>
          <p:nvPr/>
        </p:nvGrpSpPr>
        <p:grpSpPr>
          <a:xfrm>
            <a:off x="670902" y="1859876"/>
            <a:ext cx="5311278" cy="3556635"/>
            <a:chOff x="587775" y="1943003"/>
            <a:chExt cx="5311278" cy="3556635"/>
          </a:xfrm>
        </p:grpSpPr>
        <p:pic>
          <p:nvPicPr>
            <p:cNvPr id="4" name="Picture 3">
              <a:extLst>
                <a:ext uri="{FF2B5EF4-FFF2-40B4-BE49-F238E27FC236}">
                  <a16:creationId xmlns:a16="http://schemas.microsoft.com/office/drawing/2014/main" id="{A39C2CE7-6481-A507-8F8D-03A15B980ECA}"/>
                </a:ext>
              </a:extLst>
            </p:cNvPr>
            <p:cNvPicPr>
              <a:picLocks noChangeAspect="1"/>
            </p:cNvPicPr>
            <p:nvPr/>
          </p:nvPicPr>
          <p:blipFill>
            <a:blip r:embed="rId7"/>
            <a:stretch>
              <a:fillRect/>
            </a:stretch>
          </p:blipFill>
          <p:spPr>
            <a:xfrm>
              <a:off x="587775" y="2307551"/>
              <a:ext cx="5311278" cy="3192087"/>
            </a:xfrm>
            <a:prstGeom prst="rect">
              <a:avLst/>
            </a:prstGeom>
          </p:spPr>
        </p:pic>
        <p:sp>
          <p:nvSpPr>
            <p:cNvPr id="6" name="Text Placeholder 89">
              <a:extLst>
                <a:ext uri="{FF2B5EF4-FFF2-40B4-BE49-F238E27FC236}">
                  <a16:creationId xmlns:a16="http://schemas.microsoft.com/office/drawing/2014/main" id="{713493E8-CDCA-C6A6-F6E4-6A17396E39FA}"/>
                </a:ext>
              </a:extLst>
            </p:cNvPr>
            <p:cNvSpPr txBox="1">
              <a:spLocks/>
            </p:cNvSpPr>
            <p:nvPr/>
          </p:nvSpPr>
          <p:spPr>
            <a:xfrm>
              <a:off x="587775" y="1943003"/>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600" dirty="0"/>
                <a:t>Compensated base-broadening</a:t>
              </a:r>
            </a:p>
          </p:txBody>
        </p:sp>
      </p:grpSp>
      <p:sp>
        <p:nvSpPr>
          <p:cNvPr id="8" name="Text Placeholder 57">
            <a:extLst>
              <a:ext uri="{FF2B5EF4-FFF2-40B4-BE49-F238E27FC236}">
                <a16:creationId xmlns:a16="http://schemas.microsoft.com/office/drawing/2014/main" id="{898FCFA3-781B-D4AA-36B2-CC43E55A6497}"/>
              </a:ext>
            </a:extLst>
          </p:cNvPr>
          <p:cNvSpPr txBox="1">
            <a:spLocks/>
          </p:cNvSpPr>
          <p:nvPr/>
        </p:nvSpPr>
        <p:spPr>
          <a:xfrm>
            <a:off x="7050135" y="2102784"/>
            <a:ext cx="4022856" cy="2265554"/>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Compensated GST base broadening</a:t>
            </a:r>
          </a:p>
          <a:p>
            <a:r>
              <a:rPr lang="en-US" dirty="0"/>
              <a:t>Broadening the GST base could be redistributed back as ~ $1,000 annual payment per adult.</a:t>
            </a:r>
          </a:p>
          <a:p>
            <a:r>
              <a:rPr lang="en-US" dirty="0"/>
              <a:t>Bundled with such a progressive transfer this would remove distortions associated with GST exemptions and support most low income earners.</a:t>
            </a:r>
          </a:p>
        </p:txBody>
      </p:sp>
    </p:spTree>
    <p:extLst>
      <p:ext uri="{BB962C8B-B14F-4D97-AF65-F5344CB8AC3E}">
        <p14:creationId xmlns:p14="http://schemas.microsoft.com/office/powerpoint/2010/main" val="324793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42640-43F7-3F4B-FB76-5AE5E6F67A44}"/>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529A5A6-05DB-52EB-26D1-0DD437CCCF0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ACAE9C4-4F3D-21A0-3329-1C3C3345765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A5BA2B1-DCA0-2C4F-3789-EEB699272220}"/>
              </a:ext>
            </a:extLst>
          </p:cNvPr>
          <p:cNvSpPr>
            <a:spLocks noGrp="1"/>
          </p:cNvSpPr>
          <p:nvPr>
            <p:ph type="sldNum" sz="quarter" idx="10"/>
          </p:nvPr>
        </p:nvSpPr>
        <p:spPr/>
        <p:txBody>
          <a:bodyPr/>
          <a:lstStyle/>
          <a:p>
            <a:fld id="{4F9AC08D-23A9-440E-BCB9-AA1E9877CC38}" type="slidenum">
              <a:rPr lang="en-US" smtClean="0"/>
              <a:pPr/>
              <a:t>14</a:t>
            </a:fld>
            <a:endParaRPr lang="en-US"/>
          </a:p>
        </p:txBody>
      </p:sp>
      <p:sp>
        <p:nvSpPr>
          <p:cNvPr id="111" name="Footer Placeholder 4">
            <a:extLst>
              <a:ext uri="{FF2B5EF4-FFF2-40B4-BE49-F238E27FC236}">
                <a16:creationId xmlns:a16="http://schemas.microsoft.com/office/drawing/2014/main" id="{AD25A88E-0794-E28D-7A2D-E19A1A15048E}"/>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F8432205-E1F1-62E4-0EC0-8396EE0510D7}"/>
              </a:ext>
            </a:extLst>
          </p:cNvPr>
          <p:cNvSpPr>
            <a:spLocks noGrp="1"/>
          </p:cNvSpPr>
          <p:nvPr>
            <p:ph type="title"/>
          </p:nvPr>
        </p:nvSpPr>
        <p:spPr/>
        <p:txBody>
          <a:bodyPr/>
          <a:lstStyle/>
          <a:p>
            <a:r>
              <a:rPr lang="en-AU" dirty="0"/>
              <a:t>Conclusion</a:t>
            </a:r>
          </a:p>
        </p:txBody>
      </p:sp>
      <p:cxnSp>
        <p:nvCxnSpPr>
          <p:cNvPr id="82" name="Straight Connector 81">
            <a:extLst>
              <a:ext uri="{FF2B5EF4-FFF2-40B4-BE49-F238E27FC236}">
                <a16:creationId xmlns:a16="http://schemas.microsoft.com/office/drawing/2014/main" id="{55DD515F-4626-9AEA-BDD7-E1AC3DC80724}"/>
              </a:ext>
            </a:extLst>
          </p:cNvPr>
          <p:cNvCxnSpPr>
            <a:cxnSpLocks/>
          </p:cNvCxnSpPr>
          <p:nvPr/>
        </p:nvCxnSpPr>
        <p:spPr>
          <a:xfrm>
            <a:off x="422916" y="1646724"/>
            <a:ext cx="5375211" cy="0"/>
          </a:xfrm>
          <a:prstGeom prst="line">
            <a:avLst/>
          </a:prstGeom>
          <a:noFill/>
          <a:ln w="9525" cap="flat" cmpd="sng" algn="ctr">
            <a:solidFill>
              <a:srgbClr val="000000"/>
            </a:solidFill>
            <a:prstDash val="solid"/>
            <a:headEnd type="none" w="med" len="med"/>
            <a:tailEnd type="none" w="med" len="med"/>
          </a:ln>
          <a:effectLst/>
        </p:spPr>
      </p:cxnSp>
      <p:pic>
        <p:nvPicPr>
          <p:cNvPr id="87" name="Graphic 86" descr="Research with solid fill">
            <a:extLst>
              <a:ext uri="{FF2B5EF4-FFF2-40B4-BE49-F238E27FC236}">
                <a16:creationId xmlns:a16="http://schemas.microsoft.com/office/drawing/2014/main" id="{279B3FC1-B331-4575-523B-098328EDBA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pic>
        <p:nvPicPr>
          <p:cNvPr id="99" name="Graphic 98" descr="Research with solid fill">
            <a:extLst>
              <a:ext uri="{FF2B5EF4-FFF2-40B4-BE49-F238E27FC236}">
                <a16:creationId xmlns:a16="http://schemas.microsoft.com/office/drawing/2014/main" id="{10FC2094-23A4-9FFA-C77C-2BE63007C8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90473381-F318-2D6B-7654-907D1963FAF9}"/>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38F022B8-4C1D-1C3A-584C-ACFAF0093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A1836CA2-AD55-0408-5BCA-20DD1A6EED09}"/>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105" name="Text Placeholder 89">
            <a:extLst>
              <a:ext uri="{FF2B5EF4-FFF2-40B4-BE49-F238E27FC236}">
                <a16:creationId xmlns:a16="http://schemas.microsoft.com/office/drawing/2014/main" id="{9A5BE74E-625F-C6FF-A57A-51D76EDB4F96}"/>
              </a:ext>
            </a:extLst>
          </p:cNvPr>
          <p:cNvSpPr txBox="1">
            <a:spLocks/>
          </p:cNvSpPr>
          <p:nvPr/>
        </p:nvSpPr>
        <p:spPr>
          <a:xfrm>
            <a:off x="315348" y="1236601"/>
            <a:ext cx="558370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Horizontal inequity is a feature of the Australian tax system</a:t>
            </a:r>
          </a:p>
        </p:txBody>
      </p:sp>
      <p:sp>
        <p:nvSpPr>
          <p:cNvPr id="4" name="Text Placeholder 57">
            <a:extLst>
              <a:ext uri="{FF2B5EF4-FFF2-40B4-BE49-F238E27FC236}">
                <a16:creationId xmlns:a16="http://schemas.microsoft.com/office/drawing/2014/main" id="{19CE88BB-4FB5-0235-DF22-E9A301E01FD4}"/>
              </a:ext>
            </a:extLst>
          </p:cNvPr>
          <p:cNvSpPr txBox="1">
            <a:spLocks/>
          </p:cNvSpPr>
          <p:nvPr/>
        </p:nvSpPr>
        <p:spPr>
          <a:xfrm>
            <a:off x="422915" y="1892461"/>
            <a:ext cx="9643797" cy="1004524"/>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b="1" dirty="0"/>
              <a:t>Income</a:t>
            </a:r>
            <a:r>
              <a:rPr lang="en-US" dirty="0"/>
              <a:t>: The differential treatment of capital gains relative to other capital income, along with tax credits for charitable giving, provide clear ways for individuals with the same earning capacity to pay different amounts of tax.</a:t>
            </a:r>
          </a:p>
          <a:p>
            <a:r>
              <a:rPr lang="en-US" b="1" dirty="0"/>
              <a:t>Consumption</a:t>
            </a:r>
            <a:r>
              <a:rPr lang="en-US" dirty="0"/>
              <a:t>: Pragmatic exemptions in the GST system have led to significant differences in tax paid – solely due to the preferences or opportunities available to the taxpayer.</a:t>
            </a:r>
          </a:p>
        </p:txBody>
      </p:sp>
      <p:sp>
        <p:nvSpPr>
          <p:cNvPr id="6" name="TextBox 5">
            <a:extLst>
              <a:ext uri="{FF2B5EF4-FFF2-40B4-BE49-F238E27FC236}">
                <a16:creationId xmlns:a16="http://schemas.microsoft.com/office/drawing/2014/main" id="{DBFCB2D5-27D3-BCA5-F6C3-856D43F750DF}"/>
              </a:ext>
            </a:extLst>
          </p:cNvPr>
          <p:cNvSpPr txBox="1"/>
          <p:nvPr/>
        </p:nvSpPr>
        <p:spPr>
          <a:xfrm>
            <a:off x="370417" y="3440225"/>
            <a:ext cx="10086993" cy="2062103"/>
          </a:xfrm>
          <a:prstGeom prst="rect">
            <a:avLst/>
          </a:prstGeom>
          <a:noFill/>
        </p:spPr>
        <p:txBody>
          <a:bodyPr wrap="square">
            <a:spAutoFit/>
          </a:bodyPr>
          <a:lstStyle/>
          <a:p>
            <a:r>
              <a:rPr lang="en-US" sz="1600" b="1" dirty="0"/>
              <a:t>It is easy to argue for an exemption in isolation:</a:t>
            </a:r>
          </a:p>
          <a:p>
            <a:pPr marL="285750" indent="-285750">
              <a:buFont typeface="Arial" panose="020B0604020202020204" pitchFamily="34" charset="0"/>
              <a:buChar char="•"/>
            </a:pPr>
            <a:r>
              <a:rPr lang="en-US" sz="1600" dirty="0"/>
              <a:t>The inflationary component of capital gains is not real “income”.</a:t>
            </a:r>
          </a:p>
          <a:p>
            <a:pPr marL="285750" indent="-285750">
              <a:buFont typeface="Arial" panose="020B0604020202020204" pitchFamily="34" charset="0"/>
              <a:buChar char="•"/>
            </a:pPr>
            <a:r>
              <a:rPr lang="en-US" sz="1600" dirty="0"/>
              <a:t>Food items tend to be purchased by low-income individuals and those who are liquidity constrained.</a:t>
            </a:r>
          </a:p>
          <a:p>
            <a:pPr marL="285750" indent="-285750">
              <a:buFont typeface="Arial" panose="020B0604020202020204" pitchFamily="34" charset="0"/>
              <a:buChar char="•"/>
            </a:pPr>
            <a:endParaRPr lang="en-US" sz="1600" dirty="0"/>
          </a:p>
          <a:p>
            <a:r>
              <a:rPr lang="en-US" sz="1600" b="1" dirty="0"/>
              <a:t>But at a system wide level they are inconsistent, inefficient, and inequitable.</a:t>
            </a:r>
          </a:p>
          <a:p>
            <a:pPr marL="285750" indent="-285750">
              <a:buFont typeface="Arial" panose="020B0604020202020204" pitchFamily="34" charset="0"/>
              <a:buChar char="•"/>
            </a:pPr>
            <a:r>
              <a:rPr lang="en-US" sz="1600" dirty="0"/>
              <a:t>The inflationary component of all other capital income is currently taxed – if this is a concern for capital gains it should be for all capital income.</a:t>
            </a:r>
          </a:p>
          <a:p>
            <a:pPr marL="285750" indent="-285750">
              <a:buFont typeface="Arial" panose="020B0604020202020204" pitchFamily="34" charset="0"/>
              <a:buChar char="•"/>
            </a:pPr>
            <a:r>
              <a:rPr lang="en-US" sz="1600" dirty="0"/>
              <a:t>Low-income and liquidity concerns can be more directly targeted through income support.</a:t>
            </a:r>
          </a:p>
        </p:txBody>
      </p:sp>
    </p:spTree>
    <p:extLst>
      <p:ext uri="{BB962C8B-B14F-4D97-AF65-F5344CB8AC3E}">
        <p14:creationId xmlns:p14="http://schemas.microsoft.com/office/powerpoint/2010/main" val="373510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02886-DAD5-EB87-9952-2FDFADFB2AE7}"/>
              </a:ext>
            </a:extLst>
          </p:cNvPr>
          <p:cNvSpPr>
            <a:spLocks noGrp="1"/>
          </p:cNvSpPr>
          <p:nvPr>
            <p:ph type="body" sz="quarter" idx="10"/>
          </p:nvPr>
        </p:nvSpPr>
        <p:spPr/>
        <p:txBody>
          <a:bodyPr/>
          <a:lstStyle/>
          <a:p>
            <a:r>
              <a:rPr lang="en-AU" dirty="0"/>
              <a:t>Introduction</a:t>
            </a:r>
          </a:p>
        </p:txBody>
      </p:sp>
    </p:spTree>
    <p:extLst>
      <p:ext uri="{BB962C8B-B14F-4D97-AF65-F5344CB8AC3E}">
        <p14:creationId xmlns:p14="http://schemas.microsoft.com/office/powerpoint/2010/main" val="35915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412032F-C466-D159-520A-8C6EB0C27E5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3</a:t>
            </a:fld>
            <a:endParaRPr lang="en-US"/>
          </a:p>
        </p:txBody>
      </p:sp>
      <p:sp>
        <p:nvSpPr>
          <p:cNvPr id="51" name="Footer Placeholder 4">
            <a:extLst>
              <a:ext uri="{FF2B5EF4-FFF2-40B4-BE49-F238E27FC236}">
                <a16:creationId xmlns:a16="http://schemas.microsoft.com/office/drawing/2014/main" id="{EC8E9158-9069-6040-561E-805076310D40}"/>
              </a:ext>
            </a:extLst>
          </p:cNvPr>
          <p:cNvSpPr>
            <a:spLocks noGrp="1"/>
          </p:cNvSpPr>
          <p:nvPr>
            <p:ph type="ftr" sz="quarter" idx="11"/>
          </p:nvPr>
        </p:nvSpPr>
        <p:spPr/>
        <p:txBody>
          <a:bodyPr/>
          <a:lstStyle/>
          <a:p>
            <a:r>
              <a:rPr lang="en-GB"/>
              <a:t>Source:</a:t>
            </a:r>
          </a:p>
        </p:txBody>
      </p:sp>
      <p:sp>
        <p:nvSpPr>
          <p:cNvPr id="63" name="Title 62">
            <a:extLst>
              <a:ext uri="{FF2B5EF4-FFF2-40B4-BE49-F238E27FC236}">
                <a16:creationId xmlns:a16="http://schemas.microsoft.com/office/drawing/2014/main" id="{E4D1C1F1-E9E2-F45D-91D6-D6E6E566CBF9}"/>
              </a:ext>
            </a:extLst>
          </p:cNvPr>
          <p:cNvSpPr>
            <a:spLocks noGrp="1"/>
          </p:cNvSpPr>
          <p:nvPr>
            <p:ph type="title"/>
          </p:nvPr>
        </p:nvSpPr>
        <p:spPr/>
        <p:txBody>
          <a:bodyPr/>
          <a:lstStyle/>
          <a:p>
            <a:r>
              <a:rPr lang="en-AU" dirty="0"/>
              <a:t>Tax principles and horizontal equity</a:t>
            </a:r>
          </a:p>
        </p:txBody>
      </p:sp>
      <p:cxnSp>
        <p:nvCxnSpPr>
          <p:cNvPr id="5" name="Straight Connector 4">
            <a:extLst>
              <a:ext uri="{FF2B5EF4-FFF2-40B4-BE49-F238E27FC236}">
                <a16:creationId xmlns:a16="http://schemas.microsoft.com/office/drawing/2014/main" id="{CB2796EF-9617-8489-A6DC-A5D023354644}"/>
              </a:ext>
            </a:extLst>
          </p:cNvPr>
          <p:cNvCxnSpPr>
            <a:cxnSpLocks/>
          </p:cNvCxnSpPr>
          <p:nvPr/>
        </p:nvCxnSpPr>
        <p:spPr>
          <a:xfrm>
            <a:off x="431289" y="1902051"/>
            <a:ext cx="3735925"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85FEED6B-6C9D-815B-DAEE-7C1E6B44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B2122B1-4B64-8F3E-846E-E2AD68B6D14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1" name="SmartArt Placeholder 95">
            <a:extLst>
              <a:ext uri="{FF2B5EF4-FFF2-40B4-BE49-F238E27FC236}">
                <a16:creationId xmlns:a16="http://schemas.microsoft.com/office/drawing/2014/main" id="{CD9AE360-29AC-3D64-1116-7B923665742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4684A8F5-EBFB-DAAD-236B-2CF30A66777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5BE6283-D956-5085-0252-08C3277D960B}"/>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7B3230F4-949C-AD9B-E7D0-2261A881C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D2F92204-E543-BE67-9DF4-8510EF2CFE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42660CB-03EB-EFC5-BC31-D9DD7990C7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F43956D6-D69D-BADD-FA7B-E3E78DDEE6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A557BFB7-4BF1-CA1F-7558-50A4105940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9D73A82-78FD-C2B7-4844-30320B33D93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sp>
        <p:nvSpPr>
          <p:cNvPr id="49" name="Text Placeholder 89">
            <a:extLst>
              <a:ext uri="{FF2B5EF4-FFF2-40B4-BE49-F238E27FC236}">
                <a16:creationId xmlns:a16="http://schemas.microsoft.com/office/drawing/2014/main" id="{598A7402-83B7-3B41-0AF8-A27CAC0BE133}"/>
              </a:ext>
            </a:extLst>
          </p:cNvPr>
          <p:cNvSpPr txBox="1">
            <a:spLocks/>
          </p:cNvSpPr>
          <p:nvPr/>
        </p:nvSpPr>
        <p:spPr>
          <a:xfrm>
            <a:off x="364111" y="1575414"/>
            <a:ext cx="3733801"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Tax principles</a:t>
            </a:r>
          </a:p>
        </p:txBody>
      </p:sp>
      <p:sp>
        <p:nvSpPr>
          <p:cNvPr id="3" name="TextBox 2">
            <a:extLst>
              <a:ext uri="{FF2B5EF4-FFF2-40B4-BE49-F238E27FC236}">
                <a16:creationId xmlns:a16="http://schemas.microsoft.com/office/drawing/2014/main" id="{4694B9A9-F7C2-0372-48BB-6721CCC09B64}"/>
              </a:ext>
            </a:extLst>
          </p:cNvPr>
          <p:cNvSpPr txBox="1"/>
          <p:nvPr/>
        </p:nvSpPr>
        <p:spPr>
          <a:xfrm>
            <a:off x="355739" y="2061386"/>
            <a:ext cx="4399141" cy="646331"/>
          </a:xfrm>
          <a:prstGeom prst="rect">
            <a:avLst/>
          </a:prstGeom>
          <a:noFill/>
        </p:spPr>
        <p:txBody>
          <a:bodyPr wrap="square" rtlCol="0">
            <a:spAutoFit/>
          </a:bodyPr>
          <a:lstStyle/>
          <a:p>
            <a:r>
              <a:rPr lang="en-US" dirty="0"/>
              <a:t>Raise revenue at the lowest economic cost.</a:t>
            </a:r>
            <a:endParaRPr lang="en-NZ" dirty="0"/>
          </a:p>
        </p:txBody>
      </p:sp>
      <p:sp>
        <p:nvSpPr>
          <p:cNvPr id="4" name="TextBox 3">
            <a:extLst>
              <a:ext uri="{FF2B5EF4-FFF2-40B4-BE49-F238E27FC236}">
                <a16:creationId xmlns:a16="http://schemas.microsoft.com/office/drawing/2014/main" id="{5489A384-8AC4-A3D4-A4FE-E3A0FC917CA0}"/>
              </a:ext>
            </a:extLst>
          </p:cNvPr>
          <p:cNvSpPr txBox="1"/>
          <p:nvPr/>
        </p:nvSpPr>
        <p:spPr>
          <a:xfrm>
            <a:off x="534726" y="3058250"/>
            <a:ext cx="3669466"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Efficiency</a:t>
            </a:r>
          </a:p>
          <a:p>
            <a:pPr marL="285750" indent="-285750">
              <a:buFont typeface="Arial" panose="020B0604020202020204" pitchFamily="34" charset="0"/>
              <a:buChar char="•"/>
            </a:pPr>
            <a:r>
              <a:rPr lang="en-US" sz="1600" dirty="0"/>
              <a:t>Compliance and administrative cost</a:t>
            </a:r>
          </a:p>
          <a:p>
            <a:pPr marL="285750" indent="-285750">
              <a:buFont typeface="Arial" panose="020B0604020202020204" pitchFamily="34" charset="0"/>
              <a:buChar char="•"/>
            </a:pPr>
            <a:r>
              <a:rPr lang="en-US" sz="1600" dirty="0"/>
              <a:t>Equity</a:t>
            </a:r>
            <a:endParaRPr lang="en-NZ" sz="1600" dirty="0"/>
          </a:p>
        </p:txBody>
      </p:sp>
      <p:cxnSp>
        <p:nvCxnSpPr>
          <p:cNvPr id="53" name="Straight Connector 52">
            <a:extLst>
              <a:ext uri="{FF2B5EF4-FFF2-40B4-BE49-F238E27FC236}">
                <a16:creationId xmlns:a16="http://schemas.microsoft.com/office/drawing/2014/main" id="{C8EC8BB9-54F9-2948-9B4C-7B5EC9F3F8D4}"/>
              </a:ext>
            </a:extLst>
          </p:cNvPr>
          <p:cNvCxnSpPr>
            <a:cxnSpLocks/>
          </p:cNvCxnSpPr>
          <p:nvPr/>
        </p:nvCxnSpPr>
        <p:spPr>
          <a:xfrm>
            <a:off x="5388445" y="1902051"/>
            <a:ext cx="3735925" cy="0"/>
          </a:xfrm>
          <a:prstGeom prst="line">
            <a:avLst/>
          </a:prstGeom>
          <a:noFill/>
          <a:ln w="9525" cap="flat" cmpd="sng" algn="ctr">
            <a:solidFill>
              <a:srgbClr val="000000"/>
            </a:solidFill>
            <a:prstDash val="solid"/>
            <a:headEnd type="none" w="med" len="med"/>
            <a:tailEnd type="none" w="med" len="med"/>
          </a:ln>
          <a:effectLst/>
        </p:spPr>
      </p:cxnSp>
      <p:sp>
        <p:nvSpPr>
          <p:cNvPr id="54" name="Text Placeholder 89">
            <a:extLst>
              <a:ext uri="{FF2B5EF4-FFF2-40B4-BE49-F238E27FC236}">
                <a16:creationId xmlns:a16="http://schemas.microsoft.com/office/drawing/2014/main" id="{A2191FD6-3EF3-66D5-8274-3F1D84124BA7}"/>
              </a:ext>
            </a:extLst>
          </p:cNvPr>
          <p:cNvSpPr txBox="1">
            <a:spLocks/>
          </p:cNvSpPr>
          <p:nvPr/>
        </p:nvSpPr>
        <p:spPr>
          <a:xfrm>
            <a:off x="5333909" y="1575414"/>
            <a:ext cx="3733801"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Equity</a:t>
            </a:r>
          </a:p>
        </p:txBody>
      </p:sp>
      <p:sp>
        <p:nvSpPr>
          <p:cNvPr id="55" name="TextBox 54">
            <a:extLst>
              <a:ext uri="{FF2B5EF4-FFF2-40B4-BE49-F238E27FC236}">
                <a16:creationId xmlns:a16="http://schemas.microsoft.com/office/drawing/2014/main" id="{E01D3AE3-6B67-8B96-19DE-D6EC0B50D6C6}"/>
              </a:ext>
            </a:extLst>
          </p:cNvPr>
          <p:cNvSpPr txBox="1"/>
          <p:nvPr/>
        </p:nvSpPr>
        <p:spPr>
          <a:xfrm>
            <a:off x="5333909" y="2052154"/>
            <a:ext cx="4399141" cy="646331"/>
          </a:xfrm>
          <a:prstGeom prst="rect">
            <a:avLst/>
          </a:prstGeom>
          <a:noFill/>
        </p:spPr>
        <p:txBody>
          <a:bodyPr wrap="square" rtlCol="0">
            <a:spAutoFit/>
          </a:bodyPr>
          <a:lstStyle/>
          <a:p>
            <a:r>
              <a:rPr lang="en-US" dirty="0"/>
              <a:t>Equal sacrifice by individuals when contributing to government revenue.</a:t>
            </a:r>
            <a:endParaRPr lang="en-NZ" dirty="0"/>
          </a:p>
        </p:txBody>
      </p:sp>
      <p:sp>
        <p:nvSpPr>
          <p:cNvPr id="56" name="TextBox 55">
            <a:extLst>
              <a:ext uri="{FF2B5EF4-FFF2-40B4-BE49-F238E27FC236}">
                <a16:creationId xmlns:a16="http://schemas.microsoft.com/office/drawing/2014/main" id="{362B4347-1B45-0621-3989-EBB38F86D5E1}"/>
              </a:ext>
            </a:extLst>
          </p:cNvPr>
          <p:cNvSpPr txBox="1"/>
          <p:nvPr/>
        </p:nvSpPr>
        <p:spPr>
          <a:xfrm>
            <a:off x="5233290" y="3068226"/>
            <a:ext cx="5035801"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Vertical equity (VE)</a:t>
            </a:r>
            <a:r>
              <a:rPr lang="en-US" sz="1600" dirty="0"/>
              <a:t> – those with a greater </a:t>
            </a:r>
            <a:r>
              <a:rPr lang="en-US" sz="1600" i="1" dirty="0"/>
              <a:t>ability to pay</a:t>
            </a:r>
            <a:r>
              <a:rPr lang="en-US" sz="1600" dirty="0"/>
              <a:t> contribute </a:t>
            </a:r>
            <a:r>
              <a:rPr lang="en-US" sz="1600" i="1" dirty="0"/>
              <a:t>proportionally</a:t>
            </a:r>
            <a:r>
              <a:rPr lang="en-US" sz="1600" dirty="0"/>
              <a:t> more.</a:t>
            </a:r>
          </a:p>
          <a:p>
            <a:pPr marL="285750" indent="-285750">
              <a:buFont typeface="Arial" panose="020B0604020202020204" pitchFamily="34" charset="0"/>
              <a:buChar char="•"/>
            </a:pPr>
            <a:r>
              <a:rPr lang="en-US" sz="1600" b="1" dirty="0"/>
              <a:t>Horizontal equity (HE)</a:t>
            </a:r>
            <a:r>
              <a:rPr lang="en-US" sz="1600" dirty="0"/>
              <a:t> – those with the same </a:t>
            </a:r>
            <a:r>
              <a:rPr lang="en-US" sz="1600" i="1" dirty="0"/>
              <a:t>ability to pay</a:t>
            </a:r>
            <a:r>
              <a:rPr lang="en-US" sz="1600" dirty="0"/>
              <a:t> contribute </a:t>
            </a:r>
            <a:r>
              <a:rPr lang="en-US" sz="1600" i="1" dirty="0"/>
              <a:t>the same</a:t>
            </a:r>
            <a:r>
              <a:rPr lang="en-US" sz="1600" dirty="0"/>
              <a:t>.</a:t>
            </a:r>
            <a:endParaRPr lang="en-NZ" sz="1600" dirty="0"/>
          </a:p>
        </p:txBody>
      </p:sp>
      <p:sp>
        <p:nvSpPr>
          <p:cNvPr id="57" name="TextBox 56">
            <a:extLst>
              <a:ext uri="{FF2B5EF4-FFF2-40B4-BE49-F238E27FC236}">
                <a16:creationId xmlns:a16="http://schemas.microsoft.com/office/drawing/2014/main" id="{350AC8C4-7CB4-5ED0-E74B-51100778FCBA}"/>
              </a:ext>
            </a:extLst>
          </p:cNvPr>
          <p:cNvSpPr txBox="1"/>
          <p:nvPr/>
        </p:nvSpPr>
        <p:spPr>
          <a:xfrm>
            <a:off x="461787" y="5273820"/>
            <a:ext cx="10446586" cy="646331"/>
          </a:xfrm>
          <a:prstGeom prst="rect">
            <a:avLst/>
          </a:prstGeom>
          <a:noFill/>
        </p:spPr>
        <p:txBody>
          <a:bodyPr wrap="square" rtlCol="0">
            <a:spAutoFit/>
          </a:bodyPr>
          <a:lstStyle/>
          <a:p>
            <a:r>
              <a:rPr lang="en-US" dirty="0"/>
              <a:t>Commonly consider equity principles in terms of a concept of </a:t>
            </a:r>
            <a:r>
              <a:rPr lang="en-US" i="1" dirty="0"/>
              <a:t>income</a:t>
            </a:r>
            <a:r>
              <a:rPr lang="en-US" dirty="0"/>
              <a:t> – with non-income characteristics (i.e. household size, dependency, disability) targeted through the transfer system.</a:t>
            </a:r>
            <a:endParaRPr lang="en-NZ" dirty="0"/>
          </a:p>
        </p:txBody>
      </p:sp>
    </p:spTree>
    <p:extLst>
      <p:ext uri="{BB962C8B-B14F-4D97-AF65-F5344CB8AC3E}">
        <p14:creationId xmlns:p14="http://schemas.microsoft.com/office/powerpoint/2010/main" val="305432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2E10-C7A3-F405-1C33-6C668222FA77}"/>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48DC0DFD-DFE0-7C28-586B-E6E1BC2954D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B21ABFAA-BA80-7EEB-21DC-5F2E18A67A9B}"/>
              </a:ext>
            </a:extLst>
          </p:cNvPr>
          <p:cNvSpPr>
            <a:spLocks noGrp="1"/>
          </p:cNvSpPr>
          <p:nvPr>
            <p:ph type="sldNum" sz="quarter" idx="10"/>
          </p:nvPr>
        </p:nvSpPr>
        <p:spPr/>
        <p:txBody>
          <a:bodyPr/>
          <a:lstStyle/>
          <a:p>
            <a:fld id="{4F9AC08D-23A9-440E-BCB9-AA1E9877CC38}" type="slidenum">
              <a:rPr lang="en-US" smtClean="0"/>
              <a:pPr/>
              <a:t>4</a:t>
            </a:fld>
            <a:endParaRPr lang="en-US"/>
          </a:p>
        </p:txBody>
      </p:sp>
      <p:sp>
        <p:nvSpPr>
          <p:cNvPr id="51" name="Footer Placeholder 4">
            <a:extLst>
              <a:ext uri="{FF2B5EF4-FFF2-40B4-BE49-F238E27FC236}">
                <a16:creationId xmlns:a16="http://schemas.microsoft.com/office/drawing/2014/main" id="{584F55A5-057C-508B-313D-1FEDFA84B833}"/>
              </a:ext>
            </a:extLst>
          </p:cNvPr>
          <p:cNvSpPr>
            <a:spLocks noGrp="1"/>
          </p:cNvSpPr>
          <p:nvPr>
            <p:ph type="ftr" sz="quarter" idx="11"/>
          </p:nvPr>
        </p:nvSpPr>
        <p:spPr/>
        <p:txBody>
          <a:bodyPr/>
          <a:lstStyle/>
          <a:p>
            <a:r>
              <a:rPr lang="en-GB"/>
              <a:t>Source:</a:t>
            </a:r>
          </a:p>
        </p:txBody>
      </p:sp>
      <p:sp>
        <p:nvSpPr>
          <p:cNvPr id="63" name="Title 62">
            <a:extLst>
              <a:ext uri="{FF2B5EF4-FFF2-40B4-BE49-F238E27FC236}">
                <a16:creationId xmlns:a16="http://schemas.microsoft.com/office/drawing/2014/main" id="{DE673A28-A2FF-BF3B-3320-83172F22907D}"/>
              </a:ext>
            </a:extLst>
          </p:cNvPr>
          <p:cNvSpPr>
            <a:spLocks noGrp="1"/>
          </p:cNvSpPr>
          <p:nvPr>
            <p:ph type="title"/>
          </p:nvPr>
        </p:nvSpPr>
        <p:spPr/>
        <p:txBody>
          <a:bodyPr/>
          <a:lstStyle/>
          <a:p>
            <a:r>
              <a:rPr lang="en-AU" dirty="0"/>
              <a:t>Why does horizontal equity matter?</a:t>
            </a:r>
          </a:p>
        </p:txBody>
      </p:sp>
      <p:cxnSp>
        <p:nvCxnSpPr>
          <p:cNvPr id="5" name="Straight Connector 4">
            <a:extLst>
              <a:ext uri="{FF2B5EF4-FFF2-40B4-BE49-F238E27FC236}">
                <a16:creationId xmlns:a16="http://schemas.microsoft.com/office/drawing/2014/main" id="{2246839B-F3A5-813A-A578-5374FA1D9D0B}"/>
              </a:ext>
            </a:extLst>
          </p:cNvPr>
          <p:cNvCxnSpPr>
            <a:cxnSpLocks/>
          </p:cNvCxnSpPr>
          <p:nvPr/>
        </p:nvCxnSpPr>
        <p:spPr>
          <a:xfrm>
            <a:off x="431289" y="1902051"/>
            <a:ext cx="3735925"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C2F472CF-5ED7-F1BB-074C-9DB422EB38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627CF3AC-6DBA-A620-701C-D4B5176E927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1" name="SmartArt Placeholder 95">
            <a:extLst>
              <a:ext uri="{FF2B5EF4-FFF2-40B4-BE49-F238E27FC236}">
                <a16:creationId xmlns:a16="http://schemas.microsoft.com/office/drawing/2014/main" id="{7B4F8A67-F1A9-5F55-4659-F522E86D141A}"/>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31BFC286-C230-A0A1-EC8E-D609F0F4B06E}"/>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55ED1C4D-61D5-FD80-6336-6AE4A16DF8F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C52698B2-DC53-23BF-6122-B04E974AD6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294FEB55-ADAC-D81B-4BE7-F42FE18DB1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6D207046-6478-CBA6-5CCB-7B0DB046EE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D4263E7-1AE3-BF3A-F2A0-7BB4640DCA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764C350B-FB1D-BF7C-9655-4BC21895FC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CE43792-8635-0B7F-DA54-A35E394F1D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sp>
        <p:nvSpPr>
          <p:cNvPr id="49" name="Text Placeholder 89">
            <a:extLst>
              <a:ext uri="{FF2B5EF4-FFF2-40B4-BE49-F238E27FC236}">
                <a16:creationId xmlns:a16="http://schemas.microsoft.com/office/drawing/2014/main" id="{5881777C-F1A3-B897-128C-80ADD0D885DD}"/>
              </a:ext>
            </a:extLst>
          </p:cNvPr>
          <p:cNvSpPr txBox="1">
            <a:spLocks/>
          </p:cNvSpPr>
          <p:nvPr/>
        </p:nvSpPr>
        <p:spPr>
          <a:xfrm>
            <a:off x="364111" y="1575414"/>
            <a:ext cx="3733801"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Fairness</a:t>
            </a:r>
          </a:p>
        </p:txBody>
      </p:sp>
      <p:sp>
        <p:nvSpPr>
          <p:cNvPr id="3" name="TextBox 2">
            <a:extLst>
              <a:ext uri="{FF2B5EF4-FFF2-40B4-BE49-F238E27FC236}">
                <a16:creationId xmlns:a16="http://schemas.microsoft.com/office/drawing/2014/main" id="{27953C05-77E6-1CB9-F8E6-41F2E6B7A0B7}"/>
              </a:ext>
            </a:extLst>
          </p:cNvPr>
          <p:cNvSpPr txBox="1"/>
          <p:nvPr/>
        </p:nvSpPr>
        <p:spPr>
          <a:xfrm>
            <a:off x="355739" y="2061386"/>
            <a:ext cx="4399141" cy="646331"/>
          </a:xfrm>
          <a:prstGeom prst="rect">
            <a:avLst/>
          </a:prstGeom>
          <a:noFill/>
        </p:spPr>
        <p:txBody>
          <a:bodyPr wrap="square" rtlCol="0">
            <a:spAutoFit/>
          </a:bodyPr>
          <a:lstStyle/>
          <a:p>
            <a:r>
              <a:rPr lang="en-US" dirty="0"/>
              <a:t>At its base horizontal equity is about </a:t>
            </a:r>
            <a:r>
              <a:rPr lang="en-US" i="1" dirty="0"/>
              <a:t>equal sacrifice</a:t>
            </a:r>
            <a:r>
              <a:rPr lang="en-US" dirty="0"/>
              <a:t>.</a:t>
            </a:r>
            <a:endParaRPr lang="en-NZ" dirty="0"/>
          </a:p>
        </p:txBody>
      </p:sp>
      <p:sp>
        <p:nvSpPr>
          <p:cNvPr id="4" name="TextBox 3">
            <a:extLst>
              <a:ext uri="{FF2B5EF4-FFF2-40B4-BE49-F238E27FC236}">
                <a16:creationId xmlns:a16="http://schemas.microsoft.com/office/drawing/2014/main" id="{579CA341-75BC-E4A5-08F9-46F1560F1F26}"/>
              </a:ext>
            </a:extLst>
          </p:cNvPr>
          <p:cNvSpPr txBox="1"/>
          <p:nvPr/>
        </p:nvSpPr>
        <p:spPr>
          <a:xfrm>
            <a:off x="534727" y="3058250"/>
            <a:ext cx="3991554"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Anonymity</a:t>
            </a:r>
            <a:r>
              <a:rPr lang="en-US" sz="1600" dirty="0"/>
              <a:t>: Two individuals with the same ability to pay </a:t>
            </a:r>
            <a:r>
              <a:rPr lang="en-US" sz="1600" i="1" dirty="0"/>
              <a:t>should</a:t>
            </a:r>
            <a:r>
              <a:rPr lang="en-US" sz="1600" dirty="0"/>
              <a:t> the same tax.</a:t>
            </a:r>
          </a:p>
          <a:p>
            <a:pPr marL="285750" indent="-285750">
              <a:buFont typeface="Arial" panose="020B0604020202020204" pitchFamily="34" charset="0"/>
              <a:buChar char="•"/>
            </a:pPr>
            <a:r>
              <a:rPr lang="en-US" sz="1600" dirty="0"/>
              <a:t>Observed deviations from horizontal equity may reflect that the </a:t>
            </a:r>
            <a:r>
              <a:rPr lang="en-US" sz="1600" b="1" dirty="0"/>
              <a:t>definition of equals is wrong</a:t>
            </a:r>
            <a:r>
              <a:rPr lang="en-US" sz="1600" dirty="0"/>
              <a:t>.</a:t>
            </a:r>
            <a:endParaRPr lang="en-NZ" sz="1600" dirty="0"/>
          </a:p>
        </p:txBody>
      </p:sp>
      <p:cxnSp>
        <p:nvCxnSpPr>
          <p:cNvPr id="53" name="Straight Connector 52">
            <a:extLst>
              <a:ext uri="{FF2B5EF4-FFF2-40B4-BE49-F238E27FC236}">
                <a16:creationId xmlns:a16="http://schemas.microsoft.com/office/drawing/2014/main" id="{4427F8A0-FF57-5ADD-2CEC-A7C7AA630C6E}"/>
              </a:ext>
            </a:extLst>
          </p:cNvPr>
          <p:cNvCxnSpPr>
            <a:cxnSpLocks/>
          </p:cNvCxnSpPr>
          <p:nvPr/>
        </p:nvCxnSpPr>
        <p:spPr>
          <a:xfrm>
            <a:off x="5388445" y="1902051"/>
            <a:ext cx="3735925" cy="0"/>
          </a:xfrm>
          <a:prstGeom prst="line">
            <a:avLst/>
          </a:prstGeom>
          <a:noFill/>
          <a:ln w="9525" cap="flat" cmpd="sng" algn="ctr">
            <a:solidFill>
              <a:srgbClr val="000000"/>
            </a:solidFill>
            <a:prstDash val="solid"/>
            <a:headEnd type="none" w="med" len="med"/>
            <a:tailEnd type="none" w="med" len="med"/>
          </a:ln>
          <a:effectLst/>
        </p:spPr>
      </p:cxnSp>
      <p:sp>
        <p:nvSpPr>
          <p:cNvPr id="54" name="Text Placeholder 89">
            <a:extLst>
              <a:ext uri="{FF2B5EF4-FFF2-40B4-BE49-F238E27FC236}">
                <a16:creationId xmlns:a16="http://schemas.microsoft.com/office/drawing/2014/main" id="{C5DB4948-2FE3-5FC8-4F0F-F14AC5F1E0A3}"/>
              </a:ext>
            </a:extLst>
          </p:cNvPr>
          <p:cNvSpPr txBox="1">
            <a:spLocks/>
          </p:cNvSpPr>
          <p:nvPr/>
        </p:nvSpPr>
        <p:spPr>
          <a:xfrm>
            <a:off x="5333909" y="1575414"/>
            <a:ext cx="3733801"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Efficiency</a:t>
            </a:r>
          </a:p>
        </p:txBody>
      </p:sp>
      <p:sp>
        <p:nvSpPr>
          <p:cNvPr id="55" name="TextBox 54">
            <a:extLst>
              <a:ext uri="{FF2B5EF4-FFF2-40B4-BE49-F238E27FC236}">
                <a16:creationId xmlns:a16="http://schemas.microsoft.com/office/drawing/2014/main" id="{31F4890A-7091-A845-1420-B54C09497A0A}"/>
              </a:ext>
            </a:extLst>
          </p:cNvPr>
          <p:cNvSpPr txBox="1"/>
          <p:nvPr/>
        </p:nvSpPr>
        <p:spPr>
          <a:xfrm>
            <a:off x="5333909" y="2052154"/>
            <a:ext cx="4399141" cy="923330"/>
          </a:xfrm>
          <a:prstGeom prst="rect">
            <a:avLst/>
          </a:prstGeom>
          <a:noFill/>
        </p:spPr>
        <p:txBody>
          <a:bodyPr wrap="square" rtlCol="0">
            <a:spAutoFit/>
          </a:bodyPr>
          <a:lstStyle/>
          <a:p>
            <a:r>
              <a:rPr lang="en-US" dirty="0"/>
              <a:t>When individuals face choices that lead to different tax rats, horizontal inequity generates inefficiencies.</a:t>
            </a:r>
            <a:endParaRPr lang="en-NZ" dirty="0"/>
          </a:p>
        </p:txBody>
      </p:sp>
      <p:sp>
        <p:nvSpPr>
          <p:cNvPr id="56" name="TextBox 55">
            <a:extLst>
              <a:ext uri="{FF2B5EF4-FFF2-40B4-BE49-F238E27FC236}">
                <a16:creationId xmlns:a16="http://schemas.microsoft.com/office/drawing/2014/main" id="{FBBCF735-47A1-3FEF-04C8-24B03054E950}"/>
              </a:ext>
            </a:extLst>
          </p:cNvPr>
          <p:cNvSpPr txBox="1"/>
          <p:nvPr/>
        </p:nvSpPr>
        <p:spPr>
          <a:xfrm>
            <a:off x="5233290" y="3068226"/>
            <a:ext cx="5035801"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Distorting choices</a:t>
            </a:r>
            <a:r>
              <a:rPr lang="en-US" sz="1600" dirty="0"/>
              <a:t> – differential savings tax rates (</a:t>
            </a:r>
            <a:r>
              <a:rPr lang="en-NZ" sz="1600" dirty="0"/>
              <a:t>Varela, Breunig, and Sobeck 2020)</a:t>
            </a:r>
            <a:r>
              <a:rPr lang="en-US" sz="1600" dirty="0"/>
              <a:t>.</a:t>
            </a:r>
          </a:p>
          <a:p>
            <a:pPr marL="285750" indent="-285750">
              <a:buFont typeface="Arial" panose="020B0604020202020204" pitchFamily="34" charset="0"/>
              <a:buChar char="•"/>
            </a:pPr>
            <a:r>
              <a:rPr lang="en-US" sz="1600" b="1" dirty="0"/>
              <a:t>Administrative and compliance costs</a:t>
            </a:r>
            <a:r>
              <a:rPr lang="en-US" sz="1600" dirty="0"/>
              <a:t> – Jaffa Cakes.</a:t>
            </a:r>
            <a:endParaRPr lang="en-NZ" sz="1600" dirty="0"/>
          </a:p>
        </p:txBody>
      </p:sp>
    </p:spTree>
    <p:extLst>
      <p:ext uri="{BB962C8B-B14F-4D97-AF65-F5344CB8AC3E}">
        <p14:creationId xmlns:p14="http://schemas.microsoft.com/office/powerpoint/2010/main" val="21564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BCD3-88C1-128B-742D-0AA54B4CB37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77A517-E2D7-9E6D-A231-EC6E3E3B0537}"/>
              </a:ext>
            </a:extLst>
          </p:cNvPr>
          <p:cNvSpPr>
            <a:spLocks noGrp="1"/>
          </p:cNvSpPr>
          <p:nvPr>
            <p:ph type="body" sz="quarter" idx="10"/>
          </p:nvPr>
        </p:nvSpPr>
        <p:spPr/>
        <p:txBody>
          <a:bodyPr/>
          <a:lstStyle/>
          <a:p>
            <a:r>
              <a:rPr lang="en-AU" dirty="0"/>
              <a:t>Income taxation</a:t>
            </a:r>
          </a:p>
        </p:txBody>
      </p:sp>
    </p:spTree>
    <p:extLst>
      <p:ext uri="{BB962C8B-B14F-4D97-AF65-F5344CB8AC3E}">
        <p14:creationId xmlns:p14="http://schemas.microsoft.com/office/powerpoint/2010/main" val="22652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D801E92-3EF6-D82E-EB27-FCFC8F8CDF6C}"/>
              </a:ext>
            </a:extLst>
          </p:cNvPr>
          <p:cNvGraphicFramePr>
            <a:graphicFrameLocks noChangeAspect="1"/>
          </p:cNvGraphicFramePr>
          <p:nvPr>
            <p:custDataLst>
              <p:tags r:id="rId1"/>
            </p:custDataLst>
            <p:extLst>
              <p:ext uri="{D42A27DB-BD31-4B8C-83A1-F6EECF244321}">
                <p14:modId xmlns:p14="http://schemas.microsoft.com/office/powerpoint/2010/main" val="2099408691"/>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6</a:t>
            </a:fld>
            <a:endParaRPr lang="en-US"/>
          </a:p>
        </p:txBody>
      </p:sp>
      <p:sp>
        <p:nvSpPr>
          <p:cNvPr id="111" name="Footer Placeholder 4">
            <a:extLst>
              <a:ext uri="{FF2B5EF4-FFF2-40B4-BE49-F238E27FC236}">
                <a16:creationId xmlns:a16="http://schemas.microsoft.com/office/drawing/2014/main" id="{03CB1107-8895-9E02-6B0A-D1D2D2A96E23}"/>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626654D0-40AB-47FE-4593-FF63479374D0}"/>
              </a:ext>
            </a:extLst>
          </p:cNvPr>
          <p:cNvSpPr>
            <a:spLocks noGrp="1"/>
          </p:cNvSpPr>
          <p:nvPr>
            <p:ph type="title"/>
          </p:nvPr>
        </p:nvSpPr>
        <p:spPr/>
        <p:txBody>
          <a:bodyPr/>
          <a:lstStyle/>
          <a:p>
            <a:r>
              <a:rPr lang="en-AU" dirty="0"/>
              <a:t>Tax rates from taxable income</a:t>
            </a:r>
          </a:p>
        </p:txBody>
      </p:sp>
      <p:cxnSp>
        <p:nvCxnSpPr>
          <p:cNvPr id="82" name="Straight Connector 81">
            <a:extLst>
              <a:ext uri="{FF2B5EF4-FFF2-40B4-BE49-F238E27FC236}">
                <a16:creationId xmlns:a16="http://schemas.microsoft.com/office/drawing/2014/main" id="{9B388801-80D9-3009-2AFB-39D220C51EC5}"/>
              </a:ext>
            </a:extLst>
          </p:cNvPr>
          <p:cNvCxnSpPr>
            <a:cxnSpLocks/>
          </p:cNvCxnSpPr>
          <p:nvPr/>
        </p:nvCxnSpPr>
        <p:spPr>
          <a:xfrm>
            <a:off x="416579" y="1887793"/>
            <a:ext cx="4319947" cy="0"/>
          </a:xfrm>
          <a:prstGeom prst="line">
            <a:avLst/>
          </a:prstGeom>
          <a:noFill/>
          <a:ln w="9525" cap="flat" cmpd="sng" algn="ctr">
            <a:solidFill>
              <a:srgbClr val="000000"/>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DC2CAC73-EF2C-C65C-56A1-B2AA231532CE}"/>
              </a:ext>
            </a:extLst>
          </p:cNvPr>
          <p:cNvCxnSpPr>
            <a:cxnSpLocks/>
          </p:cNvCxnSpPr>
          <p:nvPr/>
        </p:nvCxnSpPr>
        <p:spPr>
          <a:xfrm>
            <a:off x="5224557" y="1887793"/>
            <a:ext cx="6605225" cy="0"/>
          </a:xfrm>
          <a:prstGeom prst="line">
            <a:avLst/>
          </a:prstGeom>
          <a:noFill/>
          <a:ln w="9525" cap="flat" cmpd="sng" algn="ctr">
            <a:solidFill>
              <a:srgbClr val="000000"/>
            </a:solidFill>
            <a:prstDash val="solid"/>
            <a:headEnd type="none" w="med" len="med"/>
            <a:tailEnd type="none" w="med" len="med"/>
          </a:ln>
          <a:effectLst/>
        </p:spPr>
      </p:cxnSp>
      <p:cxnSp>
        <p:nvCxnSpPr>
          <p:cNvPr id="84" name="Straight Connector 83">
            <a:extLst>
              <a:ext uri="{FF2B5EF4-FFF2-40B4-BE49-F238E27FC236}">
                <a16:creationId xmlns:a16="http://schemas.microsoft.com/office/drawing/2014/main" id="{D35AE554-B6CD-EB12-05DD-6F68CCF45BBB}"/>
              </a:ext>
            </a:extLst>
          </p:cNvPr>
          <p:cNvCxnSpPr>
            <a:cxnSpLocks/>
          </p:cNvCxnSpPr>
          <p:nvPr/>
        </p:nvCxnSpPr>
        <p:spPr>
          <a:xfrm>
            <a:off x="4946142" y="2355558"/>
            <a:ext cx="0" cy="3563691"/>
          </a:xfrm>
          <a:prstGeom prst="line">
            <a:avLst/>
          </a:prstGeom>
          <a:noFill/>
          <a:ln w="9525" cap="flat" cmpd="sng" algn="ctr">
            <a:solidFill>
              <a:srgbClr val="002060"/>
            </a:solidFill>
            <a:prstDash val="solid"/>
            <a:headEnd type="none" w="med" len="med"/>
            <a:tailEnd type="none" w="med" len="med"/>
          </a:ln>
          <a:effectLst/>
        </p:spPr>
      </p:cxnSp>
      <p:sp>
        <p:nvSpPr>
          <p:cNvPr id="85" name="Isosceles Triangle 84">
            <a:extLst>
              <a:ext uri="{FF2B5EF4-FFF2-40B4-BE49-F238E27FC236}">
                <a16:creationId xmlns:a16="http://schemas.microsoft.com/office/drawing/2014/main" id="{E5EB3D7B-404C-9F82-F0E2-BD52D9B74E5D}"/>
              </a:ext>
            </a:extLst>
          </p:cNvPr>
          <p:cNvSpPr/>
          <p:nvPr/>
        </p:nvSpPr>
        <p:spPr>
          <a:xfrm rot="5400000">
            <a:off x="4555044" y="4144834"/>
            <a:ext cx="916053" cy="133860"/>
          </a:xfrm>
          <a:prstGeom prst="triangle">
            <a:avLst>
              <a:gd name="adj" fmla="val 50000"/>
            </a:avLst>
          </a:prstGeom>
          <a:solidFill>
            <a:schemeClr val="accent1"/>
          </a:solidFill>
          <a:ln w="19050" cap="flat" cmpd="sng" algn="ctr">
            <a:noFill/>
            <a:prstDash val="sysDot"/>
            <a:headEnd type="none" w="med" len="med"/>
            <a:tailEnd type="none" w="med" len="med"/>
          </a:ln>
          <a:effectLst/>
        </p:spPr>
        <p:txBody>
          <a:bodyPr rtlCol="0" anchor="ctr"/>
          <a:lstStyle/>
          <a:p>
            <a:pPr algn="ctr" defTabSz="914411">
              <a:defRPr/>
            </a:pPr>
            <a:endParaRPr lang="en-US" sz="1801" b="1" kern="0">
              <a:solidFill>
                <a:srgbClr val="FFFFFF"/>
              </a:solidFill>
              <a:latin typeface="Graphik" panose="020B0503030202060203" pitchFamily="34" charset="77"/>
            </a:endParaRPr>
          </a:p>
        </p:txBody>
      </p:sp>
      <p:pic>
        <p:nvPicPr>
          <p:cNvPr id="87" name="Graphic 86" descr="Research with solid fill">
            <a:extLst>
              <a:ext uri="{FF2B5EF4-FFF2-40B4-BE49-F238E27FC236}">
                <a16:creationId xmlns:a16="http://schemas.microsoft.com/office/drawing/2014/main" id="{5994BD94-C4AA-4853-77A7-B28B01C92E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751083C3-F713-78EF-E6FF-A7EB6D8FF6D2}"/>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FC52322A-D6B8-8174-AE2F-6D80D6F80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04A46B5E-0FA8-7C0D-9D43-C0856E266D70}"/>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71AB9C5E-16FA-3AB0-630A-C84257E0B5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286FF359-0F88-C54A-B635-F23E265930FF}"/>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105" name="Text Placeholder 89">
            <a:extLst>
              <a:ext uri="{FF2B5EF4-FFF2-40B4-BE49-F238E27FC236}">
                <a16:creationId xmlns:a16="http://schemas.microsoft.com/office/drawing/2014/main" id="{19C33235-1B9E-05E9-7546-AA73B6710B3F}"/>
              </a:ext>
            </a:extLst>
          </p:cNvPr>
          <p:cNvSpPr txBox="1">
            <a:spLocks/>
          </p:cNvSpPr>
          <p:nvPr/>
        </p:nvSpPr>
        <p:spPr>
          <a:xfrm>
            <a:off x="349402" y="1575414"/>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HE in taxable income</a:t>
            </a:r>
          </a:p>
        </p:txBody>
      </p:sp>
      <p:sp>
        <p:nvSpPr>
          <p:cNvPr id="106" name="Text Placeholder 89">
            <a:extLst>
              <a:ext uri="{FF2B5EF4-FFF2-40B4-BE49-F238E27FC236}">
                <a16:creationId xmlns:a16="http://schemas.microsoft.com/office/drawing/2014/main" id="{5283128D-24BF-A289-C97E-4C5D317FD335}"/>
              </a:ext>
            </a:extLst>
          </p:cNvPr>
          <p:cNvSpPr txBox="1">
            <a:spLocks/>
          </p:cNvSpPr>
          <p:nvPr/>
        </p:nvSpPr>
        <p:spPr>
          <a:xfrm>
            <a:off x="5224555" y="1575414"/>
            <a:ext cx="653981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Taxable Income</a:t>
            </a:r>
          </a:p>
        </p:txBody>
      </p:sp>
      <p:sp>
        <p:nvSpPr>
          <p:cNvPr id="3" name="TextBox 2">
            <a:extLst>
              <a:ext uri="{FF2B5EF4-FFF2-40B4-BE49-F238E27FC236}">
                <a16:creationId xmlns:a16="http://schemas.microsoft.com/office/drawing/2014/main" id="{5ED447AD-3F30-52E5-7628-F83DDD8717DE}"/>
              </a:ext>
            </a:extLst>
          </p:cNvPr>
          <p:cNvSpPr txBox="1"/>
          <p:nvPr/>
        </p:nvSpPr>
        <p:spPr>
          <a:xfrm>
            <a:off x="416579" y="2153251"/>
            <a:ext cx="3894512" cy="830997"/>
          </a:xfrm>
          <a:prstGeom prst="rect">
            <a:avLst/>
          </a:prstGeom>
          <a:noFill/>
        </p:spPr>
        <p:txBody>
          <a:bodyPr wrap="square" rtlCol="0">
            <a:spAutoFit/>
          </a:bodyPr>
          <a:lstStyle/>
          <a:p>
            <a:r>
              <a:rPr lang="en-US" sz="1600" dirty="0"/>
              <a:t>If the tax base reflects “ability to pay” </a:t>
            </a:r>
            <a:r>
              <a:rPr lang="en-NZ" sz="1600" dirty="0"/>
              <a:t>can simply observe the distribution of tax rates.</a:t>
            </a:r>
            <a:endParaRPr lang="en-US" sz="1600" dirty="0"/>
          </a:p>
        </p:txBody>
      </p:sp>
      <p:sp>
        <p:nvSpPr>
          <p:cNvPr id="4" name="TextBox 3">
            <a:extLst>
              <a:ext uri="{FF2B5EF4-FFF2-40B4-BE49-F238E27FC236}">
                <a16:creationId xmlns:a16="http://schemas.microsoft.com/office/drawing/2014/main" id="{4942C832-3DF8-FC22-B275-DBDE532B3ED0}"/>
              </a:ext>
            </a:extLst>
          </p:cNvPr>
          <p:cNvSpPr txBox="1"/>
          <p:nvPr/>
        </p:nvSpPr>
        <p:spPr>
          <a:xfrm>
            <a:off x="416579" y="4848378"/>
            <a:ext cx="3894512" cy="1077218"/>
          </a:xfrm>
          <a:prstGeom prst="rect">
            <a:avLst/>
          </a:prstGeom>
          <a:noFill/>
        </p:spPr>
        <p:txBody>
          <a:bodyPr wrap="square" rtlCol="0">
            <a:spAutoFit/>
          </a:bodyPr>
          <a:lstStyle/>
          <a:p>
            <a:r>
              <a:rPr lang="en-US" sz="1600" dirty="0"/>
              <a:t>Such HE relatively unimportant in Anglo tax systems (</a:t>
            </a:r>
            <a:r>
              <a:rPr lang="en-US" sz="1600" dirty="0" err="1"/>
              <a:t>Herault</a:t>
            </a:r>
            <a:r>
              <a:rPr lang="en-US" sz="1600" dirty="0"/>
              <a:t> and </a:t>
            </a:r>
            <a:r>
              <a:rPr lang="en-NZ" sz="1600" dirty="0" err="1"/>
              <a:t>Azpitarte</a:t>
            </a:r>
            <a:r>
              <a:rPr lang="en-US" sz="1600" dirty="0"/>
              <a:t> (2014), Nolan (2018), Jenkins and </a:t>
            </a:r>
            <a:r>
              <a:rPr lang="en-US" sz="1600" dirty="0" err="1"/>
              <a:t>Herault</a:t>
            </a:r>
            <a:r>
              <a:rPr lang="en-US" sz="1600" dirty="0"/>
              <a:t> (2023)).</a:t>
            </a:r>
          </a:p>
        </p:txBody>
      </p:sp>
      <p:sp>
        <p:nvSpPr>
          <p:cNvPr id="6" name="TextBox 5">
            <a:extLst>
              <a:ext uri="{FF2B5EF4-FFF2-40B4-BE49-F238E27FC236}">
                <a16:creationId xmlns:a16="http://schemas.microsoft.com/office/drawing/2014/main" id="{2B6D34C1-9C3E-E376-416A-400C23A13798}"/>
              </a:ext>
            </a:extLst>
          </p:cNvPr>
          <p:cNvSpPr txBox="1"/>
          <p:nvPr/>
        </p:nvSpPr>
        <p:spPr>
          <a:xfrm>
            <a:off x="416579" y="3679543"/>
            <a:ext cx="3894512" cy="584775"/>
          </a:xfrm>
          <a:prstGeom prst="rect">
            <a:avLst/>
          </a:prstGeom>
          <a:noFill/>
        </p:spPr>
        <p:txBody>
          <a:bodyPr wrap="square" rtlCol="0">
            <a:spAutoFit/>
          </a:bodyPr>
          <a:lstStyle/>
          <a:p>
            <a:r>
              <a:rPr lang="en-US" sz="1600" dirty="0"/>
              <a:t>Shown in spread of tax rates at given levels of income (FY22).</a:t>
            </a:r>
          </a:p>
        </p:txBody>
      </p:sp>
      <p:pic>
        <p:nvPicPr>
          <p:cNvPr id="8" name="Graphic 7">
            <a:extLst>
              <a:ext uri="{FF2B5EF4-FFF2-40B4-BE49-F238E27FC236}">
                <a16:creationId xmlns:a16="http://schemas.microsoft.com/office/drawing/2014/main" id="{0253ED3B-0F0A-748A-0854-05F1A93A7F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1212" y="2190009"/>
            <a:ext cx="4105378" cy="3908782"/>
          </a:xfrm>
          <a:prstGeom prst="rect">
            <a:avLst/>
          </a:prstGeom>
        </p:spPr>
      </p:pic>
    </p:spTree>
    <p:extLst>
      <p:ext uri="{BB962C8B-B14F-4D97-AF65-F5344CB8AC3E}">
        <p14:creationId xmlns:p14="http://schemas.microsoft.com/office/powerpoint/2010/main" val="17137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03B77-6F28-32D4-1F7C-96916C84C135}"/>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5ADF8AE-E54B-F929-E29F-CE5BC3557C4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74E4CA3-0019-63A9-6FCB-1B491CD1CF6C}"/>
              </a:ext>
            </a:extLst>
          </p:cNvPr>
          <p:cNvSpPr>
            <a:spLocks noGrp="1"/>
          </p:cNvSpPr>
          <p:nvPr>
            <p:ph type="sldNum" sz="quarter" idx="10"/>
          </p:nvPr>
        </p:nvSpPr>
        <p:spPr/>
        <p:txBody>
          <a:bodyPr/>
          <a:lstStyle/>
          <a:p>
            <a:fld id="{4F9AC08D-23A9-440E-BCB9-AA1E9877CC38}" type="slidenum">
              <a:rPr lang="en-US" smtClean="0"/>
              <a:pPr/>
              <a:t>7</a:t>
            </a:fld>
            <a:endParaRPr lang="en-US"/>
          </a:p>
        </p:txBody>
      </p:sp>
      <p:sp>
        <p:nvSpPr>
          <p:cNvPr id="111" name="Footer Placeholder 4">
            <a:extLst>
              <a:ext uri="{FF2B5EF4-FFF2-40B4-BE49-F238E27FC236}">
                <a16:creationId xmlns:a16="http://schemas.microsoft.com/office/drawing/2014/main" id="{C0269793-3773-22F5-1447-93A9C10CCA7D}"/>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7043A861-2277-5DF3-3FD3-ECF72CAD8314}"/>
              </a:ext>
            </a:extLst>
          </p:cNvPr>
          <p:cNvSpPr>
            <a:spLocks noGrp="1"/>
          </p:cNvSpPr>
          <p:nvPr>
            <p:ph type="title"/>
          </p:nvPr>
        </p:nvSpPr>
        <p:spPr/>
        <p:txBody>
          <a:bodyPr/>
          <a:lstStyle/>
          <a:p>
            <a:r>
              <a:rPr lang="en-AU" dirty="0"/>
              <a:t>What is ability to pay</a:t>
            </a:r>
          </a:p>
        </p:txBody>
      </p:sp>
      <p:cxnSp>
        <p:nvCxnSpPr>
          <p:cNvPr id="82" name="Straight Connector 81">
            <a:extLst>
              <a:ext uri="{FF2B5EF4-FFF2-40B4-BE49-F238E27FC236}">
                <a16:creationId xmlns:a16="http://schemas.microsoft.com/office/drawing/2014/main" id="{788490E5-F827-264B-3498-EE07F1C7CEEF}"/>
              </a:ext>
            </a:extLst>
          </p:cNvPr>
          <p:cNvCxnSpPr>
            <a:cxnSpLocks/>
          </p:cNvCxnSpPr>
          <p:nvPr/>
        </p:nvCxnSpPr>
        <p:spPr>
          <a:xfrm>
            <a:off x="416579" y="1887793"/>
            <a:ext cx="4319947" cy="0"/>
          </a:xfrm>
          <a:prstGeom prst="line">
            <a:avLst/>
          </a:prstGeom>
          <a:noFill/>
          <a:ln w="9525" cap="flat" cmpd="sng" algn="ctr">
            <a:solidFill>
              <a:srgbClr val="000000"/>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B9514D53-461E-5E2D-3FD6-7CF9016E930D}"/>
              </a:ext>
            </a:extLst>
          </p:cNvPr>
          <p:cNvCxnSpPr>
            <a:cxnSpLocks/>
          </p:cNvCxnSpPr>
          <p:nvPr/>
        </p:nvCxnSpPr>
        <p:spPr>
          <a:xfrm>
            <a:off x="5224557" y="1887793"/>
            <a:ext cx="6605225" cy="0"/>
          </a:xfrm>
          <a:prstGeom prst="line">
            <a:avLst/>
          </a:prstGeom>
          <a:noFill/>
          <a:ln w="9525" cap="flat" cmpd="sng" algn="ctr">
            <a:solidFill>
              <a:srgbClr val="000000"/>
            </a:solidFill>
            <a:prstDash val="solid"/>
            <a:headEnd type="none" w="med" len="med"/>
            <a:tailEnd type="none" w="med" len="med"/>
          </a:ln>
          <a:effectLst/>
        </p:spPr>
      </p:cxnSp>
      <p:cxnSp>
        <p:nvCxnSpPr>
          <p:cNvPr id="84" name="Straight Connector 83">
            <a:extLst>
              <a:ext uri="{FF2B5EF4-FFF2-40B4-BE49-F238E27FC236}">
                <a16:creationId xmlns:a16="http://schemas.microsoft.com/office/drawing/2014/main" id="{D758A659-B9E5-F119-172D-8E0B915210E5}"/>
              </a:ext>
            </a:extLst>
          </p:cNvPr>
          <p:cNvCxnSpPr>
            <a:cxnSpLocks/>
          </p:cNvCxnSpPr>
          <p:nvPr/>
        </p:nvCxnSpPr>
        <p:spPr>
          <a:xfrm>
            <a:off x="4946142" y="2355558"/>
            <a:ext cx="0" cy="3563691"/>
          </a:xfrm>
          <a:prstGeom prst="line">
            <a:avLst/>
          </a:prstGeom>
          <a:noFill/>
          <a:ln w="9525" cap="flat" cmpd="sng" algn="ctr">
            <a:solidFill>
              <a:srgbClr val="002060"/>
            </a:solidFill>
            <a:prstDash val="solid"/>
            <a:headEnd type="none" w="med" len="med"/>
            <a:tailEnd type="none" w="med" len="med"/>
          </a:ln>
          <a:effectLst/>
        </p:spPr>
      </p:cxnSp>
      <p:sp>
        <p:nvSpPr>
          <p:cNvPr id="85" name="Isosceles Triangle 84">
            <a:extLst>
              <a:ext uri="{FF2B5EF4-FFF2-40B4-BE49-F238E27FC236}">
                <a16:creationId xmlns:a16="http://schemas.microsoft.com/office/drawing/2014/main" id="{66D8819E-D169-8CB4-1DD6-986167172470}"/>
              </a:ext>
            </a:extLst>
          </p:cNvPr>
          <p:cNvSpPr/>
          <p:nvPr/>
        </p:nvSpPr>
        <p:spPr>
          <a:xfrm rot="5400000">
            <a:off x="4555044" y="4144834"/>
            <a:ext cx="916053" cy="133860"/>
          </a:xfrm>
          <a:prstGeom prst="triangle">
            <a:avLst>
              <a:gd name="adj" fmla="val 50000"/>
            </a:avLst>
          </a:prstGeom>
          <a:solidFill>
            <a:schemeClr val="accent1"/>
          </a:solidFill>
          <a:ln w="19050" cap="flat" cmpd="sng" algn="ctr">
            <a:noFill/>
            <a:prstDash val="sysDot"/>
            <a:headEnd type="none" w="med" len="med"/>
            <a:tailEnd type="none" w="med" len="med"/>
          </a:ln>
          <a:effectLst/>
        </p:spPr>
        <p:txBody>
          <a:bodyPr rtlCol="0" anchor="ctr"/>
          <a:lstStyle/>
          <a:p>
            <a:pPr algn="ctr" defTabSz="914411">
              <a:defRPr/>
            </a:pPr>
            <a:endParaRPr lang="en-US" sz="1801" b="1" kern="0">
              <a:solidFill>
                <a:srgbClr val="FFFFFF"/>
              </a:solidFill>
              <a:latin typeface="Graphik" panose="020B0503030202060203" pitchFamily="34" charset="77"/>
            </a:endParaRPr>
          </a:p>
        </p:txBody>
      </p:sp>
      <p:pic>
        <p:nvPicPr>
          <p:cNvPr id="87" name="Graphic 86" descr="Research with solid fill">
            <a:extLst>
              <a:ext uri="{FF2B5EF4-FFF2-40B4-BE49-F238E27FC236}">
                <a16:creationId xmlns:a16="http://schemas.microsoft.com/office/drawing/2014/main" id="{8EEEEED7-1F4B-22A9-EA9E-94AF9311E5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44F4624A-0763-FD69-B76C-C4D060F7A6AB}"/>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003F8EA7-376D-D0BA-BDB6-3BFFEF8E3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1DF387C0-4546-7902-D2E1-AE9C334E853E}"/>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9C0B436B-5DEF-FF6F-5FCE-4F762878D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7E5337CB-50FB-C9A4-4148-712C3FD2B972}"/>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105" name="Text Placeholder 89">
            <a:extLst>
              <a:ext uri="{FF2B5EF4-FFF2-40B4-BE49-F238E27FC236}">
                <a16:creationId xmlns:a16="http://schemas.microsoft.com/office/drawing/2014/main" id="{68B55954-EBFE-7B95-33AA-A410B12D7619}"/>
              </a:ext>
            </a:extLst>
          </p:cNvPr>
          <p:cNvSpPr txBox="1">
            <a:spLocks/>
          </p:cNvSpPr>
          <p:nvPr/>
        </p:nvSpPr>
        <p:spPr>
          <a:xfrm>
            <a:off x="349402" y="1575414"/>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concepts</a:t>
            </a:r>
          </a:p>
        </p:txBody>
      </p:sp>
      <p:sp>
        <p:nvSpPr>
          <p:cNvPr id="106" name="Text Placeholder 89">
            <a:extLst>
              <a:ext uri="{FF2B5EF4-FFF2-40B4-BE49-F238E27FC236}">
                <a16:creationId xmlns:a16="http://schemas.microsoft.com/office/drawing/2014/main" id="{5FA23187-D0E4-49FE-7D31-D202CF5A670C}"/>
              </a:ext>
            </a:extLst>
          </p:cNvPr>
          <p:cNvSpPr txBox="1">
            <a:spLocks/>
          </p:cNvSpPr>
          <p:nvPr/>
        </p:nvSpPr>
        <p:spPr>
          <a:xfrm>
            <a:off x="5224555" y="1575414"/>
            <a:ext cx="653981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Comprehensive Income</a:t>
            </a:r>
          </a:p>
        </p:txBody>
      </p:sp>
      <p:sp>
        <p:nvSpPr>
          <p:cNvPr id="3" name="Text Placeholder 57">
            <a:extLst>
              <a:ext uri="{FF2B5EF4-FFF2-40B4-BE49-F238E27FC236}">
                <a16:creationId xmlns:a16="http://schemas.microsoft.com/office/drawing/2014/main" id="{53C38158-7872-62C6-00E9-819C2EC9D1F6}"/>
              </a:ext>
            </a:extLst>
          </p:cNvPr>
          <p:cNvSpPr txBox="1">
            <a:spLocks/>
          </p:cNvSpPr>
          <p:nvPr/>
        </p:nvSpPr>
        <p:spPr>
          <a:xfrm>
            <a:off x="349402" y="2252307"/>
            <a:ext cx="4022856" cy="1654675"/>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Comprehensive income</a:t>
            </a:r>
          </a:p>
          <a:p>
            <a:r>
              <a:rPr lang="en-NZ" dirty="0"/>
              <a:t>Concept used in this work.</a:t>
            </a:r>
          </a:p>
          <a:p>
            <a:r>
              <a:rPr lang="en-NZ" dirty="0"/>
              <a:t>Approximation of </a:t>
            </a:r>
            <a:r>
              <a:rPr lang="en-NZ" b="1" dirty="0"/>
              <a:t>gross cash income</a:t>
            </a:r>
            <a:r>
              <a:rPr lang="en-NZ" dirty="0"/>
              <a:t> (Smeeding and Weinberg 2001).</a:t>
            </a:r>
          </a:p>
          <a:p>
            <a:r>
              <a:rPr lang="en-US" dirty="0"/>
              <a:t>Untaxed cash items (i.e. capital gain on owner occupied properties) missed.</a:t>
            </a:r>
          </a:p>
        </p:txBody>
      </p:sp>
      <p:sp>
        <p:nvSpPr>
          <p:cNvPr id="4" name="Text Placeholder 57">
            <a:extLst>
              <a:ext uri="{FF2B5EF4-FFF2-40B4-BE49-F238E27FC236}">
                <a16:creationId xmlns:a16="http://schemas.microsoft.com/office/drawing/2014/main" id="{0C460F4A-4FF2-60CE-9B01-490742B7E60F}"/>
              </a:ext>
            </a:extLst>
          </p:cNvPr>
          <p:cNvSpPr txBox="1">
            <a:spLocks/>
          </p:cNvSpPr>
          <p:nvPr/>
        </p:nvSpPr>
        <p:spPr>
          <a:xfrm>
            <a:off x="370417" y="4282109"/>
            <a:ext cx="4022856" cy="1438075"/>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Haig-Simons income</a:t>
            </a:r>
          </a:p>
          <a:p>
            <a:r>
              <a:rPr lang="en-US" dirty="0"/>
              <a:t>Hypothetical “ideal” income base.</a:t>
            </a:r>
          </a:p>
          <a:p>
            <a:r>
              <a:rPr lang="en-US" dirty="0"/>
              <a:t>Accrued instead of </a:t>
            </a:r>
            <a:r>
              <a:rPr lang="en-US" dirty="0" err="1"/>
              <a:t>realised</a:t>
            </a:r>
            <a:r>
              <a:rPr lang="en-US" dirty="0"/>
              <a:t> capital gains.</a:t>
            </a:r>
          </a:p>
          <a:p>
            <a:r>
              <a:rPr lang="en-US" dirty="0"/>
              <a:t>Inflation component of capital income is removed.</a:t>
            </a:r>
          </a:p>
        </p:txBody>
      </p:sp>
      <p:pic>
        <p:nvPicPr>
          <p:cNvPr id="7" name="Graphic 6">
            <a:extLst>
              <a:ext uri="{FF2B5EF4-FFF2-40B4-BE49-F238E27FC236}">
                <a16:creationId xmlns:a16="http://schemas.microsoft.com/office/drawing/2014/main" id="{6755377F-50B8-1EBD-4C63-D9665725FA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2261" y="2142697"/>
            <a:ext cx="4817658" cy="4003406"/>
          </a:xfrm>
          <a:prstGeom prst="rect">
            <a:avLst/>
          </a:prstGeom>
        </p:spPr>
      </p:pic>
    </p:spTree>
    <p:extLst>
      <p:ext uri="{BB962C8B-B14F-4D97-AF65-F5344CB8AC3E}">
        <p14:creationId xmlns:p14="http://schemas.microsoft.com/office/powerpoint/2010/main" val="930208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854F2-6582-9FD6-2B1C-1DCE9010E99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E6A795-5722-0DDB-6DA6-0EE678E4CAB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65ADF8AE-E54B-F929-E29F-CE5BC3557C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A47850E4-A95C-87A6-10A0-509921643DCE}"/>
              </a:ext>
            </a:extLst>
          </p:cNvPr>
          <p:cNvSpPr>
            <a:spLocks noGrp="1"/>
          </p:cNvSpPr>
          <p:nvPr>
            <p:ph type="sldNum" sz="quarter" idx="10"/>
          </p:nvPr>
        </p:nvSpPr>
        <p:spPr/>
        <p:txBody>
          <a:bodyPr/>
          <a:lstStyle/>
          <a:p>
            <a:fld id="{4F9AC08D-23A9-440E-BCB9-AA1E9877CC38}" type="slidenum">
              <a:rPr lang="en-US" smtClean="0"/>
              <a:pPr/>
              <a:t>8</a:t>
            </a:fld>
            <a:endParaRPr lang="en-US"/>
          </a:p>
        </p:txBody>
      </p:sp>
      <p:sp>
        <p:nvSpPr>
          <p:cNvPr id="111" name="Footer Placeholder 4">
            <a:extLst>
              <a:ext uri="{FF2B5EF4-FFF2-40B4-BE49-F238E27FC236}">
                <a16:creationId xmlns:a16="http://schemas.microsoft.com/office/drawing/2014/main" id="{B602F730-DAD5-4BAA-16A9-144E91FF46C9}"/>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17D695FF-F60A-B732-C703-D01913470911}"/>
              </a:ext>
            </a:extLst>
          </p:cNvPr>
          <p:cNvSpPr>
            <a:spLocks noGrp="1"/>
          </p:cNvSpPr>
          <p:nvPr>
            <p:ph type="title"/>
          </p:nvPr>
        </p:nvSpPr>
        <p:spPr/>
        <p:txBody>
          <a:bodyPr/>
          <a:lstStyle/>
          <a:p>
            <a:r>
              <a:rPr lang="en-AU" dirty="0"/>
              <a:t>Why?</a:t>
            </a:r>
          </a:p>
        </p:txBody>
      </p:sp>
      <p:pic>
        <p:nvPicPr>
          <p:cNvPr id="87" name="Graphic 86" descr="Research with solid fill">
            <a:extLst>
              <a:ext uri="{FF2B5EF4-FFF2-40B4-BE49-F238E27FC236}">
                <a16:creationId xmlns:a16="http://schemas.microsoft.com/office/drawing/2014/main" id="{5F658FD1-4B60-A83A-BAC5-B9F1DBC347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pic>
        <p:nvPicPr>
          <p:cNvPr id="99" name="Graphic 98" descr="Research with solid fill">
            <a:extLst>
              <a:ext uri="{FF2B5EF4-FFF2-40B4-BE49-F238E27FC236}">
                <a16:creationId xmlns:a16="http://schemas.microsoft.com/office/drawing/2014/main" id="{EA3520B8-5B60-E4A9-0680-79CCEAF26B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E8DAF4C8-EA1A-3E80-6620-56AA4B1705C0}"/>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22070C81-FE41-F95D-366A-14C7907524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F2F77A6A-F811-BD71-940E-38232499BD63}"/>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pic>
        <p:nvPicPr>
          <p:cNvPr id="9" name="Graphic 8">
            <a:extLst>
              <a:ext uri="{FF2B5EF4-FFF2-40B4-BE49-F238E27FC236}">
                <a16:creationId xmlns:a16="http://schemas.microsoft.com/office/drawing/2014/main" id="{8CFD088B-48C2-A6DC-B8DC-B86BF7E9D3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1873" y="3373528"/>
            <a:ext cx="3559624" cy="3027478"/>
          </a:xfrm>
          <a:prstGeom prst="rect">
            <a:avLst/>
          </a:prstGeom>
        </p:spPr>
      </p:pic>
      <p:pic>
        <p:nvPicPr>
          <p:cNvPr id="7" name="Graphic 6">
            <a:extLst>
              <a:ext uri="{FF2B5EF4-FFF2-40B4-BE49-F238E27FC236}">
                <a16:creationId xmlns:a16="http://schemas.microsoft.com/office/drawing/2014/main" id="{CACD1453-72EB-5094-75E7-95D0FB675E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7127" y="671887"/>
            <a:ext cx="3777025" cy="3097924"/>
          </a:xfrm>
          <a:prstGeom prst="rect">
            <a:avLst/>
          </a:prstGeom>
        </p:spPr>
      </p:pic>
      <p:sp>
        <p:nvSpPr>
          <p:cNvPr id="10" name="Text Placeholder 57">
            <a:extLst>
              <a:ext uri="{FF2B5EF4-FFF2-40B4-BE49-F238E27FC236}">
                <a16:creationId xmlns:a16="http://schemas.microsoft.com/office/drawing/2014/main" id="{6B126FA9-79DF-D2B5-85E5-A9B78F626845}"/>
              </a:ext>
            </a:extLst>
          </p:cNvPr>
          <p:cNvSpPr txBox="1">
            <a:spLocks/>
          </p:cNvSpPr>
          <p:nvPr/>
        </p:nvSpPr>
        <p:spPr>
          <a:xfrm>
            <a:off x="1297133" y="1207651"/>
            <a:ext cx="4464163" cy="1953229"/>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Drivers vary by income</a:t>
            </a:r>
          </a:p>
          <a:p>
            <a:r>
              <a:rPr lang="en-US" dirty="0"/>
              <a:t>Low-middle income: Importance of targeted transfers and levies.</a:t>
            </a:r>
          </a:p>
          <a:p>
            <a:r>
              <a:rPr lang="en-US" dirty="0"/>
              <a:t>High income: Capital gains and non-income generating deductions.</a:t>
            </a:r>
          </a:p>
        </p:txBody>
      </p:sp>
      <p:sp>
        <p:nvSpPr>
          <p:cNvPr id="11" name="Text Placeholder 57">
            <a:extLst>
              <a:ext uri="{FF2B5EF4-FFF2-40B4-BE49-F238E27FC236}">
                <a16:creationId xmlns:a16="http://schemas.microsoft.com/office/drawing/2014/main" id="{DD524484-3222-82CE-A3BA-BA864045B83E}"/>
              </a:ext>
            </a:extLst>
          </p:cNvPr>
          <p:cNvSpPr txBox="1">
            <a:spLocks/>
          </p:cNvSpPr>
          <p:nvPr/>
        </p:nvSpPr>
        <p:spPr>
          <a:xfrm>
            <a:off x="6183631" y="4111564"/>
            <a:ext cx="4464163" cy="1953229"/>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Accepting “equals” as those with similar annual income</a:t>
            </a:r>
          </a:p>
          <a:p>
            <a:r>
              <a:rPr lang="en-US" dirty="0"/>
              <a:t>Significant horizontal inequity in the top 10 per cent of the income distribution.</a:t>
            </a:r>
          </a:p>
          <a:p>
            <a:r>
              <a:rPr lang="en-US" dirty="0"/>
              <a:t>Capital gains the primary driver of this.</a:t>
            </a:r>
          </a:p>
        </p:txBody>
      </p:sp>
    </p:spTree>
    <p:extLst>
      <p:ext uri="{BB962C8B-B14F-4D97-AF65-F5344CB8AC3E}">
        <p14:creationId xmlns:p14="http://schemas.microsoft.com/office/powerpoint/2010/main" val="300572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230F-295A-BC3D-D58A-C74AA826FBCA}"/>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00E656C-578B-C507-3A2C-F6D479CD0D32}"/>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65ADF8AE-E54B-F929-E29F-CE5BC3557C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265BAB6-5122-B69F-FA3B-D1CC6199A618}"/>
              </a:ext>
            </a:extLst>
          </p:cNvPr>
          <p:cNvSpPr>
            <a:spLocks noGrp="1"/>
          </p:cNvSpPr>
          <p:nvPr>
            <p:ph type="sldNum" sz="quarter" idx="10"/>
          </p:nvPr>
        </p:nvSpPr>
        <p:spPr/>
        <p:txBody>
          <a:bodyPr/>
          <a:lstStyle/>
          <a:p>
            <a:fld id="{4F9AC08D-23A9-440E-BCB9-AA1E9877CC38}" type="slidenum">
              <a:rPr lang="en-US" smtClean="0"/>
              <a:pPr/>
              <a:t>9</a:t>
            </a:fld>
            <a:endParaRPr lang="en-US"/>
          </a:p>
        </p:txBody>
      </p:sp>
      <p:sp>
        <p:nvSpPr>
          <p:cNvPr id="111" name="Footer Placeholder 4">
            <a:extLst>
              <a:ext uri="{FF2B5EF4-FFF2-40B4-BE49-F238E27FC236}">
                <a16:creationId xmlns:a16="http://schemas.microsoft.com/office/drawing/2014/main" id="{5A75B708-9897-F923-820B-589BB57DBF34}"/>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8F9D8C84-6269-4669-D12A-5D93E6560872}"/>
              </a:ext>
            </a:extLst>
          </p:cNvPr>
          <p:cNvSpPr>
            <a:spLocks noGrp="1"/>
          </p:cNvSpPr>
          <p:nvPr>
            <p:ph type="title"/>
          </p:nvPr>
        </p:nvSpPr>
        <p:spPr/>
        <p:txBody>
          <a:bodyPr/>
          <a:lstStyle/>
          <a:p>
            <a:r>
              <a:rPr lang="en-AU" dirty="0"/>
              <a:t>Ten-year income</a:t>
            </a:r>
          </a:p>
        </p:txBody>
      </p:sp>
      <p:cxnSp>
        <p:nvCxnSpPr>
          <p:cNvPr id="82" name="Straight Connector 81">
            <a:extLst>
              <a:ext uri="{FF2B5EF4-FFF2-40B4-BE49-F238E27FC236}">
                <a16:creationId xmlns:a16="http://schemas.microsoft.com/office/drawing/2014/main" id="{5450C5E0-1C59-61FB-4795-56D271CCB9E8}"/>
              </a:ext>
            </a:extLst>
          </p:cNvPr>
          <p:cNvCxnSpPr>
            <a:cxnSpLocks/>
          </p:cNvCxnSpPr>
          <p:nvPr/>
        </p:nvCxnSpPr>
        <p:spPr>
          <a:xfrm>
            <a:off x="416579" y="1887793"/>
            <a:ext cx="4319947" cy="0"/>
          </a:xfrm>
          <a:prstGeom prst="line">
            <a:avLst/>
          </a:prstGeom>
          <a:noFill/>
          <a:ln w="9525" cap="flat" cmpd="sng" algn="ctr">
            <a:solidFill>
              <a:srgbClr val="000000"/>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0F3DE811-C360-3923-D157-8D8A3DCA7276}"/>
              </a:ext>
            </a:extLst>
          </p:cNvPr>
          <p:cNvCxnSpPr>
            <a:cxnSpLocks/>
          </p:cNvCxnSpPr>
          <p:nvPr/>
        </p:nvCxnSpPr>
        <p:spPr>
          <a:xfrm>
            <a:off x="5224557" y="1887793"/>
            <a:ext cx="6605225" cy="0"/>
          </a:xfrm>
          <a:prstGeom prst="line">
            <a:avLst/>
          </a:prstGeom>
          <a:noFill/>
          <a:ln w="9525" cap="flat" cmpd="sng" algn="ctr">
            <a:solidFill>
              <a:srgbClr val="000000"/>
            </a:solidFill>
            <a:prstDash val="solid"/>
            <a:headEnd type="none" w="med" len="med"/>
            <a:tailEnd type="none" w="med" len="med"/>
          </a:ln>
          <a:effectLst/>
        </p:spPr>
      </p:cxnSp>
      <p:cxnSp>
        <p:nvCxnSpPr>
          <p:cNvPr id="84" name="Straight Connector 83">
            <a:extLst>
              <a:ext uri="{FF2B5EF4-FFF2-40B4-BE49-F238E27FC236}">
                <a16:creationId xmlns:a16="http://schemas.microsoft.com/office/drawing/2014/main" id="{EFEC33C1-E244-749E-EF99-C5A5F2093CD7}"/>
              </a:ext>
            </a:extLst>
          </p:cNvPr>
          <p:cNvCxnSpPr>
            <a:cxnSpLocks/>
          </p:cNvCxnSpPr>
          <p:nvPr/>
        </p:nvCxnSpPr>
        <p:spPr>
          <a:xfrm>
            <a:off x="4946142" y="2355558"/>
            <a:ext cx="0" cy="3563691"/>
          </a:xfrm>
          <a:prstGeom prst="line">
            <a:avLst/>
          </a:prstGeom>
          <a:noFill/>
          <a:ln w="9525" cap="flat" cmpd="sng" algn="ctr">
            <a:solidFill>
              <a:srgbClr val="002060"/>
            </a:solidFill>
            <a:prstDash val="solid"/>
            <a:headEnd type="none" w="med" len="med"/>
            <a:tailEnd type="none" w="med" len="med"/>
          </a:ln>
          <a:effectLst/>
        </p:spPr>
      </p:cxnSp>
      <p:sp>
        <p:nvSpPr>
          <p:cNvPr id="85" name="Isosceles Triangle 84">
            <a:extLst>
              <a:ext uri="{FF2B5EF4-FFF2-40B4-BE49-F238E27FC236}">
                <a16:creationId xmlns:a16="http://schemas.microsoft.com/office/drawing/2014/main" id="{8BC076FB-D8A3-6FF0-CCB9-71FCB5D2F546}"/>
              </a:ext>
            </a:extLst>
          </p:cNvPr>
          <p:cNvSpPr/>
          <p:nvPr/>
        </p:nvSpPr>
        <p:spPr>
          <a:xfrm rot="5400000">
            <a:off x="4555044" y="4144834"/>
            <a:ext cx="916053" cy="133860"/>
          </a:xfrm>
          <a:prstGeom prst="triangle">
            <a:avLst>
              <a:gd name="adj" fmla="val 50000"/>
            </a:avLst>
          </a:prstGeom>
          <a:solidFill>
            <a:schemeClr val="accent1"/>
          </a:solidFill>
          <a:ln w="19050" cap="flat" cmpd="sng" algn="ctr">
            <a:noFill/>
            <a:prstDash val="sysDot"/>
            <a:headEnd type="none" w="med" len="med"/>
            <a:tailEnd type="none" w="med" len="med"/>
          </a:ln>
          <a:effectLst/>
        </p:spPr>
        <p:txBody>
          <a:bodyPr rtlCol="0" anchor="ctr"/>
          <a:lstStyle/>
          <a:p>
            <a:pPr algn="ctr" defTabSz="914411">
              <a:defRPr/>
            </a:pPr>
            <a:endParaRPr lang="en-US" sz="1801" b="1" kern="0">
              <a:solidFill>
                <a:srgbClr val="FFFFFF"/>
              </a:solidFill>
              <a:latin typeface="Graphik" panose="020B0503030202060203" pitchFamily="34" charset="77"/>
            </a:endParaRPr>
          </a:p>
        </p:txBody>
      </p:sp>
      <p:pic>
        <p:nvPicPr>
          <p:cNvPr id="87" name="Graphic 86" descr="Research with solid fill">
            <a:extLst>
              <a:ext uri="{FF2B5EF4-FFF2-40B4-BE49-F238E27FC236}">
                <a16:creationId xmlns:a16="http://schemas.microsoft.com/office/drawing/2014/main" id="{07E35792-B3A6-04E9-CE21-ED76A779A5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0A90B029-7179-F30A-6B78-01ACAA81D7F6}"/>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80DE3D70-5ECE-6226-43BC-074928EF9F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EB2D442B-8DFF-C9A9-B23B-AD1DD9043FA2}"/>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8B8A123C-8FE3-A79E-6011-A961C8FD0C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4288570E-52F3-A892-4853-824EFCD8AB64}"/>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105" name="Text Placeholder 89">
            <a:extLst>
              <a:ext uri="{FF2B5EF4-FFF2-40B4-BE49-F238E27FC236}">
                <a16:creationId xmlns:a16="http://schemas.microsoft.com/office/drawing/2014/main" id="{6CB6B465-0D0D-FC0B-A285-3630480C2DCC}"/>
              </a:ext>
            </a:extLst>
          </p:cNvPr>
          <p:cNvSpPr txBox="1">
            <a:spLocks/>
          </p:cNvSpPr>
          <p:nvPr/>
        </p:nvSpPr>
        <p:spPr>
          <a:xfrm>
            <a:off x="349402" y="1575414"/>
            <a:ext cx="4387124"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Longer term income</a:t>
            </a:r>
          </a:p>
        </p:txBody>
      </p:sp>
      <p:sp>
        <p:nvSpPr>
          <p:cNvPr id="106" name="Text Placeholder 89">
            <a:extLst>
              <a:ext uri="{FF2B5EF4-FFF2-40B4-BE49-F238E27FC236}">
                <a16:creationId xmlns:a16="http://schemas.microsoft.com/office/drawing/2014/main" id="{CB08F4A5-A451-6A53-D955-799137AE9F2A}"/>
              </a:ext>
            </a:extLst>
          </p:cNvPr>
          <p:cNvSpPr txBox="1">
            <a:spLocks/>
          </p:cNvSpPr>
          <p:nvPr/>
        </p:nvSpPr>
        <p:spPr>
          <a:xfrm>
            <a:off x="5224555" y="1575414"/>
            <a:ext cx="6539815"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Ten-year Comprehensive Income</a:t>
            </a:r>
          </a:p>
        </p:txBody>
      </p:sp>
      <p:sp>
        <p:nvSpPr>
          <p:cNvPr id="3" name="Text Placeholder 57">
            <a:extLst>
              <a:ext uri="{FF2B5EF4-FFF2-40B4-BE49-F238E27FC236}">
                <a16:creationId xmlns:a16="http://schemas.microsoft.com/office/drawing/2014/main" id="{989BB4BA-E376-98D0-91B2-22B4709FAC7D}"/>
              </a:ext>
            </a:extLst>
          </p:cNvPr>
          <p:cNvSpPr txBox="1">
            <a:spLocks/>
          </p:cNvSpPr>
          <p:nvPr/>
        </p:nvSpPr>
        <p:spPr>
          <a:xfrm>
            <a:off x="349402" y="2457158"/>
            <a:ext cx="402285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en-US" b="1" dirty="0"/>
              <a:t>Missing concepts</a:t>
            </a:r>
          </a:p>
          <a:p>
            <a:r>
              <a:rPr lang="en-US" dirty="0"/>
              <a:t>Doesn’t this reflect “inflationary gains”.</a:t>
            </a:r>
          </a:p>
          <a:p>
            <a:r>
              <a:rPr lang="en-US" dirty="0"/>
              <a:t>As this is </a:t>
            </a:r>
            <a:r>
              <a:rPr lang="en-US" dirty="0" err="1"/>
              <a:t>realised</a:t>
            </a:r>
            <a:r>
              <a:rPr lang="en-US" dirty="0"/>
              <a:t> it excludes the “benefit of deferral”.</a:t>
            </a:r>
          </a:p>
          <a:p>
            <a:r>
              <a:rPr lang="en-US" dirty="0"/>
              <a:t>Timing and the progressive income scale.</a:t>
            </a:r>
          </a:p>
          <a:p>
            <a:endParaRPr lang="en-US" dirty="0"/>
          </a:p>
        </p:txBody>
      </p:sp>
      <p:sp>
        <p:nvSpPr>
          <p:cNvPr id="7" name="TextBox 6">
            <a:extLst>
              <a:ext uri="{FF2B5EF4-FFF2-40B4-BE49-F238E27FC236}">
                <a16:creationId xmlns:a16="http://schemas.microsoft.com/office/drawing/2014/main" id="{9AB56624-AEB5-28E2-73A9-EC9754DAC114}"/>
              </a:ext>
            </a:extLst>
          </p:cNvPr>
          <p:cNvSpPr txBox="1"/>
          <p:nvPr/>
        </p:nvSpPr>
        <p:spPr>
          <a:xfrm>
            <a:off x="490952" y="4282110"/>
            <a:ext cx="4001841" cy="830997"/>
          </a:xfrm>
          <a:prstGeom prst="rect">
            <a:avLst/>
          </a:prstGeom>
          <a:noFill/>
        </p:spPr>
        <p:txBody>
          <a:bodyPr wrap="square">
            <a:spAutoFit/>
          </a:bodyPr>
          <a:lstStyle/>
          <a:p>
            <a:r>
              <a:rPr lang="en-US" sz="1600" dirty="0"/>
              <a:t>If we accept comprehensive taxation of capital income, then it is only the last point (timing) that is significant.</a:t>
            </a:r>
          </a:p>
        </p:txBody>
      </p:sp>
      <p:pic>
        <p:nvPicPr>
          <p:cNvPr id="16" name="Graphic 15">
            <a:extLst>
              <a:ext uri="{FF2B5EF4-FFF2-40B4-BE49-F238E27FC236}">
                <a16:creationId xmlns:a16="http://schemas.microsoft.com/office/drawing/2014/main" id="{BED7E1BB-5E68-06A8-9270-8873126D5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5839" y="2355558"/>
            <a:ext cx="3795440" cy="3613687"/>
          </a:xfrm>
          <a:prstGeom prst="rect">
            <a:avLst/>
          </a:prstGeom>
        </p:spPr>
      </p:pic>
    </p:spTree>
    <p:extLst>
      <p:ext uri="{BB962C8B-B14F-4D97-AF65-F5344CB8AC3E}">
        <p14:creationId xmlns:p14="http://schemas.microsoft.com/office/powerpoint/2010/main" val="84687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OJRKMSIZCicbhc4bAXGX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61 slide master">
  <a:themeElements>
    <a:clrScheme name="e61 theme">
      <a:dk1>
        <a:sysClr val="windowText" lastClr="000000"/>
      </a:dk1>
      <a:lt1>
        <a:sysClr val="window" lastClr="FFFFFF"/>
      </a:lt1>
      <a:dk2>
        <a:srgbClr val="44546A"/>
      </a:dk2>
      <a:lt2>
        <a:srgbClr val="E7E6E6"/>
      </a:lt2>
      <a:accent1>
        <a:srgbClr val="004F54"/>
      </a:accent1>
      <a:accent2>
        <a:srgbClr val="008080"/>
      </a:accent2>
      <a:accent3>
        <a:srgbClr val="33A7AB"/>
      </a:accent3>
      <a:accent4>
        <a:srgbClr val="FFA557"/>
      </a:accent4>
      <a:accent5>
        <a:srgbClr val="F88379"/>
      </a:accent5>
      <a:accent6>
        <a:srgbClr val="B40000"/>
      </a:accent6>
      <a:hlink>
        <a:srgbClr val="0563C1"/>
      </a:hlink>
      <a:folHlink>
        <a:srgbClr val="954F72"/>
      </a:folHlink>
    </a:clrScheme>
    <a:fontScheme name="Custom 2">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e61 general template.potx" id="{90061909-20C7-47C0-9BA3-1FCA4037CBDA}" vid="{47FE1831-D1E7-41D2-8A16-5B5B5DBA3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8A1619F266734FBC2B48FB95398739" ma:contentTypeVersion="19" ma:contentTypeDescription="Create a new document." ma:contentTypeScope="" ma:versionID="a36d063c8eb047894120791759bbc902">
  <xsd:schema xmlns:xsd="http://www.w3.org/2001/XMLSchema" xmlns:xs="http://www.w3.org/2001/XMLSchema" xmlns:p="http://schemas.microsoft.com/office/2006/metadata/properties" xmlns:ns2="aa802c90-64f7-4260-a678-c5c09559402a" xmlns:ns3="d4025935-85eb-43e8-ab32-734675053e7f" targetNamespace="http://schemas.microsoft.com/office/2006/metadata/properties" ma:root="true" ma:fieldsID="c6f7ca54d7100feba0c176cc38564367" ns2:_="" ns3:_="">
    <xsd:import namespace="aa802c90-64f7-4260-a678-c5c09559402a"/>
    <xsd:import namespace="d4025935-85eb-43e8-ab32-734675053e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02c90-64f7-4260-a678-c5c095594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bce0e04-9c7f-4626-8cb4-29f8b9ace21f"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025935-85eb-43e8-ab32-734675053e7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d7d9116-efc1-484d-8b57-8af332a5bfd6}" ma:internalName="TaxCatchAll" ma:showField="CatchAllData" ma:web="d4025935-85eb-43e8-ab32-734675053e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025935-85eb-43e8-ab32-734675053e7f" xsi:nil="true"/>
    <lcf76f155ced4ddcb4097134ff3c332f xmlns="aa802c90-64f7-4260-a678-c5c09559402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AB7FB4-6D47-4EC6-BF49-66E893D4B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802c90-64f7-4260-a678-c5c09559402a"/>
    <ds:schemaRef ds:uri="d4025935-85eb-43e8-ab32-734675053e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9E81E1-445C-4E91-8E35-C5BD736A3B77}">
  <ds:schemaRefs>
    <ds:schemaRef ds:uri="http://schemas.microsoft.com/sharepoint/v3/contenttype/forms"/>
  </ds:schemaRefs>
</ds:datastoreItem>
</file>

<file path=customXml/itemProps3.xml><?xml version="1.0" encoding="utf-8"?>
<ds:datastoreItem xmlns:ds="http://schemas.openxmlformats.org/officeDocument/2006/customXml" ds:itemID="{8E36B762-179B-48EA-90B2-E74079BA15DE}">
  <ds:schemaRefs>
    <ds:schemaRef ds:uri="d4025935-85eb-43e8-ab32-734675053e7f"/>
    <ds:schemaRef ds:uri="aa802c90-64f7-4260-a678-c5c09559402a"/>
    <ds:schemaRef ds:uri="http://www.w3.org/XML/1998/namespace"/>
    <ds:schemaRef ds:uri="http://schemas.microsoft.com/office/infopath/2007/PartnerControl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e61 Broad Tax - 10 Nov</Template>
  <TotalTime>3549</TotalTime>
  <Words>860</Words>
  <Application>Microsoft Office PowerPoint</Application>
  <PresentationFormat>Widescreen</PresentationFormat>
  <Paragraphs>135</Paragraphs>
  <Slides>14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Calibri</vt:lpstr>
      <vt:lpstr>Graphik</vt:lpstr>
      <vt:lpstr>GT Sectra Fine</vt:lpstr>
      <vt:lpstr>Proxima Nova Rg</vt:lpstr>
      <vt:lpstr>System Font</vt:lpstr>
      <vt:lpstr>e61 slide master</vt:lpstr>
      <vt:lpstr>think-cell Slide</vt:lpstr>
      <vt:lpstr>Horizontal inequity of non-broad taxation </vt:lpstr>
      <vt:lpstr>PowerPoint Presentation</vt:lpstr>
      <vt:lpstr>Tax principles and horizontal equity</vt:lpstr>
      <vt:lpstr>Why does horizontal equity matter?</vt:lpstr>
      <vt:lpstr>PowerPoint Presentation</vt:lpstr>
      <vt:lpstr>Tax rates from taxable income</vt:lpstr>
      <vt:lpstr>What is ability to pay</vt:lpstr>
      <vt:lpstr>Why?</vt:lpstr>
      <vt:lpstr>Ten-year income</vt:lpstr>
      <vt:lpstr>PowerPoint Presentation</vt:lpstr>
      <vt:lpstr>Exemptions in private consumption</vt:lpstr>
      <vt:lpstr>Exemptions in private consumption</vt:lpstr>
      <vt:lpstr>Removing exemptions in private consumption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dc:creator>
  <cp:lastModifiedBy>Matt</cp:lastModifiedBy>
  <cp:revision>14</cp:revision>
  <dcterms:created xsi:type="dcterms:W3CDTF">2025-11-06T22:30:48Z</dcterms:created>
  <dcterms:modified xsi:type="dcterms:W3CDTF">2025-11-09T09:39:49Z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0x010100E38A1619F266734FBC2B48FB95398739</vt:lpwstr>
  </property>
  <property fmtid="{D5CDD505-2E9C-101B-9397-08002B2CF9AE}" pid="3" name="MediaServiceImageTags">
    <vt:lpwstr/>
  </property>
</Properties>
</file>